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48" r:id="rId24"/>
    <p:sldId id="360" r:id="rId25"/>
    <p:sldId id="383" r:id="rId26"/>
    <p:sldId id="378" r:id="rId27"/>
    <p:sldId id="379" r:id="rId28"/>
    <p:sldId id="380" r:id="rId29"/>
    <p:sldId id="381" r:id="rId30"/>
    <p:sldId id="382" r:id="rId31"/>
    <p:sldId id="384" r:id="rId32"/>
    <p:sldId id="385" r:id="rId33"/>
    <p:sldId id="386" r:id="rId34"/>
    <p:sldId id="387" r:id="rId35"/>
    <p:sldId id="388" r:id="rId36"/>
    <p:sldId id="258" r:id="rId37"/>
    <p:sldId id="257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  <p:sldId id="268" r:id="rId48"/>
    <p:sldId id="273" r:id="rId49"/>
    <p:sldId id="270" r:id="rId50"/>
    <p:sldId id="271" r:id="rId51"/>
    <p:sldId id="274" r:id="rId52"/>
    <p:sldId id="275" r:id="rId53"/>
    <p:sldId id="276" r:id="rId54"/>
    <p:sldId id="277" r:id="rId55"/>
    <p:sldId id="278" r:id="rId56"/>
    <p:sldId id="279" r:id="rId57"/>
    <p:sldId id="280" r:id="rId58"/>
    <p:sldId id="281" r:id="rId59"/>
    <p:sldId id="282" r:id="rId60"/>
    <p:sldId id="283" r:id="rId61"/>
    <p:sldId id="284" r:id="rId62"/>
    <p:sldId id="285" r:id="rId63"/>
    <p:sldId id="286" r:id="rId64"/>
    <p:sldId id="288" r:id="rId65"/>
    <p:sldId id="289" r:id="rId66"/>
    <p:sldId id="290" r:id="rId67"/>
    <p:sldId id="291" r:id="rId68"/>
    <p:sldId id="292" r:id="rId69"/>
    <p:sldId id="293" r:id="rId70"/>
    <p:sldId id="294" r:id="rId71"/>
    <p:sldId id="295" r:id="rId72"/>
    <p:sldId id="296" r:id="rId73"/>
    <p:sldId id="297" r:id="rId74"/>
    <p:sldId id="287" r:id="rId75"/>
    <p:sldId id="298" r:id="rId76"/>
    <p:sldId id="311" r:id="rId77"/>
    <p:sldId id="312" r:id="rId78"/>
    <p:sldId id="313" r:id="rId79"/>
    <p:sldId id="314" r:id="rId80"/>
    <p:sldId id="315" r:id="rId81"/>
    <p:sldId id="316" r:id="rId82"/>
    <p:sldId id="299" r:id="rId83"/>
    <p:sldId id="306" r:id="rId84"/>
    <p:sldId id="307" r:id="rId85"/>
    <p:sldId id="308" r:id="rId86"/>
    <p:sldId id="309" r:id="rId87"/>
    <p:sldId id="310" r:id="rId88"/>
    <p:sldId id="300" r:id="rId89"/>
    <p:sldId id="302" r:id="rId90"/>
    <p:sldId id="303" r:id="rId91"/>
    <p:sldId id="304" r:id="rId92"/>
    <p:sldId id="305" r:id="rId93"/>
    <p:sldId id="317" r:id="rId94"/>
    <p:sldId id="327" r:id="rId95"/>
    <p:sldId id="319" r:id="rId96"/>
    <p:sldId id="320" r:id="rId97"/>
    <p:sldId id="321" r:id="rId98"/>
    <p:sldId id="322" r:id="rId99"/>
    <p:sldId id="323" r:id="rId100"/>
    <p:sldId id="324" r:id="rId101"/>
    <p:sldId id="325" r:id="rId102"/>
    <p:sldId id="328" r:id="rId103"/>
    <p:sldId id="329" r:id="rId104"/>
    <p:sldId id="330" r:id="rId105"/>
    <p:sldId id="331" r:id="rId106"/>
    <p:sldId id="332" r:id="rId107"/>
    <p:sldId id="333" r:id="rId108"/>
    <p:sldId id="334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26" r:id="rId117"/>
    <p:sldId id="370" r:id="rId118"/>
    <p:sldId id="371" r:id="rId119"/>
    <p:sldId id="372" r:id="rId120"/>
    <p:sldId id="373" r:id="rId1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20/08/2026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00100" y="1052736"/>
            <a:ext cx="7358114" cy="4519404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50000"/>
              </a:lnSpc>
            </a:pPr>
            <a:r>
              <a:rPr lang="es-ES" sz="5900" b="1" dirty="0">
                <a:solidFill>
                  <a:schemeClr val="tx1"/>
                </a:solidFill>
                <a:latin typeface="Baskerville Old Face" pitchFamily="18" charset="0"/>
                <a:cs typeface="Aharoni" pitchFamily="2" charset="-79"/>
              </a:rPr>
              <a:t>SECRETARIA DE SEGURIDAD PÚBLICA</a:t>
            </a:r>
          </a:p>
          <a:p>
            <a:pPr>
              <a:lnSpc>
                <a:spcPct val="150000"/>
              </a:lnSpc>
            </a:pPr>
            <a:r>
              <a:rPr lang="es-ES" sz="5900" b="1" dirty="0">
                <a:solidFill>
                  <a:schemeClr val="tx1"/>
                </a:solidFill>
                <a:latin typeface="Baskerville Old Face" pitchFamily="18" charset="0"/>
                <a:cs typeface="Aharoni" pitchFamily="2" charset="-79"/>
              </a:rPr>
              <a:t>SUBSECRETARÁ DEL SISTEMA PENITENCIARIO</a:t>
            </a:r>
          </a:p>
          <a:p>
            <a:pPr>
              <a:lnSpc>
                <a:spcPct val="150000"/>
              </a:lnSpc>
            </a:pPr>
            <a:r>
              <a:rPr lang="es-ES" sz="5900" b="1" dirty="0">
                <a:solidFill>
                  <a:schemeClr val="tx1"/>
                </a:solidFill>
                <a:latin typeface="Baskerville Old Face" pitchFamily="18" charset="0"/>
                <a:cs typeface="Aharoni" pitchFamily="2" charset="-79"/>
              </a:rPr>
              <a:t>DIRECCIÓN GENERAL DE REINSERCIÓN SOCIAL</a:t>
            </a:r>
          </a:p>
          <a:p>
            <a:pPr>
              <a:lnSpc>
                <a:spcPct val="150000"/>
              </a:lnSpc>
            </a:pPr>
            <a:endParaRPr lang="es-ES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s-ES" sz="6000" b="1" dirty="0">
                <a:solidFill>
                  <a:schemeClr val="tx1"/>
                </a:solidFill>
                <a:latin typeface="Baskerville Old Face" pitchFamily="18" charset="0"/>
              </a:rPr>
              <a:t>ARTESANIAS DE LOS 12 CENTROS DE REINSERCIÒN SOCIAL DEL ESTADO DE GUERRERO </a:t>
            </a:r>
          </a:p>
          <a:p>
            <a:pPr algn="r">
              <a:lnSpc>
                <a:spcPct val="150000"/>
              </a:lnSpc>
            </a:pPr>
            <a:endParaRPr lang="es-ES" sz="3000" b="1" dirty="0">
              <a:solidFill>
                <a:schemeClr val="tx1"/>
              </a:solidFill>
              <a:latin typeface="Baskerville Old Face" pitchFamily="18" charset="0"/>
            </a:endParaRPr>
          </a:p>
          <a:p>
            <a:pPr algn="r">
              <a:lnSpc>
                <a:spcPct val="150000"/>
              </a:lnSpc>
            </a:pPr>
            <a:r>
              <a:rPr lang="es-ES" sz="6000" b="1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E6E1162-880F-EEDE-F14C-D479BCCB4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32656"/>
            <a:ext cx="2207260" cy="633730"/>
          </a:xfrm>
          <a:prstGeom prst="rect">
            <a:avLst/>
          </a:prstGeom>
          <a:noFill/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1961FC2-5B68-BB70-26B0-F6B81C4B81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4" t="45444" r="7536" b="42447"/>
          <a:stretch/>
        </p:blipFill>
        <p:spPr>
          <a:xfrm>
            <a:off x="-108520" y="6093296"/>
            <a:ext cx="9252520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79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Imagen" descr="P10202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32656"/>
            <a:ext cx="4608512" cy="43924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1043608" y="4941168"/>
            <a:ext cx="7560840" cy="135732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s-MX" sz="1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Nombre del artículo:                            PUPITRE PARA NIÑOS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s-MX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                     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Elaborados </a:t>
            </a:r>
            <a:r>
              <a:rPr kumimoji="0" lang="es-MX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base de madera diseñados con cromos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</a:t>
            </a:r>
            <a:r>
              <a:rPr kumimoji="0" lang="es-MX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infantiles terminado con poliéster 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Costo:                                                    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Menudeo </a:t>
            </a: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$ 7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Mayoreo  $ 700.00</a:t>
            </a:r>
          </a:p>
        </p:txBody>
      </p:sp>
    </p:spTree>
    <p:extLst>
      <p:ext uri="{BB962C8B-B14F-4D97-AF65-F5344CB8AC3E}">
        <p14:creationId xmlns:p14="http://schemas.microsoft.com/office/powerpoint/2010/main" val="301078223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332656"/>
            <a:ext cx="560070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085184"/>
            <a:ext cx="8229600" cy="141803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Barco cantinero de madera 2,28 </a:t>
            </a:r>
            <a:r>
              <a:rPr lang="es-ES" dirty="0" err="1"/>
              <a:t>mtrs</a:t>
            </a:r>
            <a:r>
              <a:rPr lang="es-ES" dirty="0"/>
              <a:t>.   x 1,57 </a:t>
            </a:r>
            <a:r>
              <a:rPr lang="es-ES" dirty="0" err="1"/>
              <a:t>mtrs</a:t>
            </a:r>
            <a:r>
              <a:rPr lang="es-ES" dirty="0"/>
              <a:t>.</a:t>
            </a:r>
          </a:p>
          <a:p>
            <a:r>
              <a:rPr lang="es-ES" dirty="0"/>
              <a:t>Material:                         Madera de roble, </a:t>
            </a:r>
            <a:r>
              <a:rPr lang="es-ES" dirty="0" err="1"/>
              <a:t>bocote</a:t>
            </a:r>
            <a:r>
              <a:rPr lang="es-ES" dirty="0"/>
              <a:t> , pino, manta, hilo de</a:t>
            </a:r>
          </a:p>
          <a:p>
            <a:pPr marL="0" indent="0">
              <a:buNone/>
            </a:pPr>
            <a:r>
              <a:rPr lang="es-ES" dirty="0"/>
              <a:t>                                                cáñamo, lámpara y bocina para música.</a:t>
            </a:r>
          </a:p>
          <a:p>
            <a:r>
              <a:rPr lang="es-ES" dirty="0"/>
              <a:t>COSTO:                            Menudeo  $ 6,000       Mayoreo: $ 5,500 de 5 piezas en </a:t>
            </a:r>
          </a:p>
          <a:p>
            <a:pPr marL="0" indent="0">
              <a:buNone/>
            </a:pPr>
            <a:r>
              <a:rPr lang="es-ES" dirty="0"/>
              <a:t>                                                adelante 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9489600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7" y="332656"/>
            <a:ext cx="5610225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045918"/>
            <a:ext cx="8229600" cy="162344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Barco cantinero de madera pequeño 1,38 </a:t>
            </a:r>
            <a:r>
              <a:rPr lang="es-ES" dirty="0" err="1"/>
              <a:t>mtrs</a:t>
            </a:r>
            <a:r>
              <a:rPr lang="es-ES" dirty="0"/>
              <a:t>. x 91 cm.</a:t>
            </a:r>
          </a:p>
          <a:p>
            <a:r>
              <a:rPr lang="es-ES" dirty="0"/>
              <a:t> Material:                         Madera de roble, </a:t>
            </a:r>
            <a:r>
              <a:rPr lang="es-ES" dirty="0" err="1"/>
              <a:t>bocote</a:t>
            </a:r>
            <a:r>
              <a:rPr lang="es-ES" dirty="0"/>
              <a:t>, pino, manta, hilo de</a:t>
            </a:r>
          </a:p>
          <a:p>
            <a:pPr marL="0" indent="0">
              <a:buNone/>
            </a:pPr>
            <a:r>
              <a:rPr lang="es-ES" dirty="0"/>
              <a:t>                                                cáñamo y lámpara.</a:t>
            </a:r>
          </a:p>
          <a:p>
            <a:r>
              <a:rPr lang="es-ES" dirty="0"/>
              <a:t>COSTO:                            Menudeo  $ 1,500       Mayoreo: $ 1,300 de 5 piezas en </a:t>
            </a:r>
          </a:p>
          <a:p>
            <a:pPr marL="0" indent="0">
              <a:buNone/>
            </a:pPr>
            <a:r>
              <a:rPr lang="es-ES" dirty="0"/>
              <a:t>                                                adelante 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311632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Marcador de contenido"/>
          <p:cNvSpPr txBox="1">
            <a:spLocks/>
          </p:cNvSpPr>
          <p:nvPr/>
        </p:nvSpPr>
        <p:spPr>
          <a:xfrm>
            <a:off x="448208" y="486916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</a:t>
            </a:r>
          </a:p>
          <a:p>
            <a:r>
              <a:rPr lang="es-ES" dirty="0"/>
              <a:t>Material:                         Piel de víbora de cascabel y cuero de vaca</a:t>
            </a:r>
          </a:p>
          <a:p>
            <a:r>
              <a:rPr lang="es-ES" dirty="0"/>
              <a:t>COSTO:                            Menudeo: $700       Mayoreo:$500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  <p:pic>
        <p:nvPicPr>
          <p:cNvPr id="5" name="4 Imagen" descr="C:\Users\Usuario2\Desktop\Nueva carpeta (3)\FOTOS FEB 18 1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35" y="332656"/>
            <a:ext cx="5612130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271767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3)\FOTOS FEB 18 17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35" y="404664"/>
            <a:ext cx="5612130" cy="4208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86916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pita de palma </a:t>
            </a:r>
          </a:p>
          <a:p>
            <a:r>
              <a:rPr lang="es-ES" dirty="0"/>
              <a:t>Material:                         Piel de víbora de cascabel y cuero de vaca</a:t>
            </a:r>
          </a:p>
          <a:p>
            <a:r>
              <a:rPr lang="es-ES" dirty="0"/>
              <a:t>COSTO:                            Menudeo: $2,500       Mayoreo:$1,800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826495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3)\FOTOS FEB 18 16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35" y="332656"/>
            <a:ext cx="5612130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581128"/>
            <a:ext cx="822960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Mesa de madera y bancos de tijera  de </a:t>
            </a:r>
            <a:r>
              <a:rPr lang="es-ES" dirty="0" err="1"/>
              <a:t>bocote</a:t>
            </a:r>
            <a:r>
              <a:rPr lang="es-ES" dirty="0"/>
              <a:t> de  75cm.</a:t>
            </a:r>
          </a:p>
          <a:p>
            <a:r>
              <a:rPr lang="es-ES" dirty="0"/>
              <a:t>Material:                         Madera de </a:t>
            </a:r>
            <a:r>
              <a:rPr lang="es-ES" dirty="0" err="1"/>
              <a:t>bocote</a:t>
            </a:r>
            <a:r>
              <a:rPr lang="es-ES" dirty="0"/>
              <a:t> e hilo de 50 cm. </a:t>
            </a:r>
          </a:p>
          <a:p>
            <a:r>
              <a:rPr lang="es-ES" dirty="0"/>
              <a:t>COSTO:                            Mesa Menudeo: $800       Mayoreo:$750 de 3</a:t>
            </a:r>
          </a:p>
          <a:p>
            <a:pPr marL="0" indent="0">
              <a:buNone/>
            </a:pPr>
            <a:r>
              <a:rPr lang="es-ES" dirty="0"/>
              <a:t>                                               piezas en adelante y los bancos Menudeo: $200 y Mayoreo </a:t>
            </a:r>
          </a:p>
          <a:p>
            <a:pPr marL="0" indent="0">
              <a:buNone/>
            </a:pPr>
            <a:r>
              <a:rPr lang="es-ES" dirty="0"/>
              <a:t>                                               $170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276682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476672"/>
            <a:ext cx="5600700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5085184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Hamacas con logotipos </a:t>
            </a:r>
          </a:p>
          <a:p>
            <a:r>
              <a:rPr lang="es-ES" dirty="0"/>
              <a:t>Material:                         Hilo del numero 18 </a:t>
            </a:r>
          </a:p>
          <a:p>
            <a:r>
              <a:rPr lang="es-ES" dirty="0"/>
              <a:t>COSTO:                            Menudeo: $2,000       Mayoreo:$1,800 de 3</a:t>
            </a:r>
          </a:p>
          <a:p>
            <a:pPr marL="0" indent="0">
              <a:buNone/>
            </a:pPr>
            <a:r>
              <a:rPr lang="es-ES" dirty="0"/>
              <a:t>                                               piezas en adelante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966741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6)\IMG_000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179" y="332656"/>
            <a:ext cx="5612130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5085184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Sillones de madera con respaldo</a:t>
            </a:r>
          </a:p>
          <a:p>
            <a:r>
              <a:rPr lang="es-ES" dirty="0"/>
              <a:t>Material:                         Madera de </a:t>
            </a:r>
            <a:r>
              <a:rPr lang="es-ES" dirty="0" err="1"/>
              <a:t>cueramo</a:t>
            </a:r>
            <a:r>
              <a:rPr lang="es-ES" dirty="0"/>
              <a:t> o </a:t>
            </a:r>
            <a:r>
              <a:rPr lang="es-ES" dirty="0" err="1"/>
              <a:t>bocote</a:t>
            </a:r>
            <a:r>
              <a:rPr lang="es-ES" dirty="0"/>
              <a:t> e hilo del número 18</a:t>
            </a:r>
          </a:p>
          <a:p>
            <a:r>
              <a:rPr lang="es-ES" dirty="0"/>
              <a:t>COSTO:                            Menudeo: $2,000       Mayoreo:$1,800 de 3</a:t>
            </a:r>
          </a:p>
          <a:p>
            <a:pPr marL="0" indent="0">
              <a:buNone/>
            </a:pPr>
            <a:r>
              <a:rPr lang="es-ES" dirty="0"/>
              <a:t>                                               piezas en adelante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37216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6)\IMG_00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269" y="476672"/>
            <a:ext cx="5612130" cy="4208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5085184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Sillones de madera con respaldo</a:t>
            </a:r>
          </a:p>
          <a:p>
            <a:r>
              <a:rPr lang="es-ES" dirty="0"/>
              <a:t>Material:                         Madera de </a:t>
            </a:r>
            <a:r>
              <a:rPr lang="es-ES" dirty="0" err="1"/>
              <a:t>cueramo</a:t>
            </a:r>
            <a:r>
              <a:rPr lang="es-ES" dirty="0"/>
              <a:t> o </a:t>
            </a:r>
            <a:r>
              <a:rPr lang="es-ES" dirty="0" err="1"/>
              <a:t>bocote</a:t>
            </a:r>
            <a:r>
              <a:rPr lang="es-ES" dirty="0"/>
              <a:t> </a:t>
            </a:r>
          </a:p>
          <a:p>
            <a:r>
              <a:rPr lang="es-ES" dirty="0"/>
              <a:t>COSTO:                            Menudeo: $2,000       Mayoreo:$1,800 de 3</a:t>
            </a:r>
          </a:p>
          <a:p>
            <a:pPr marL="0" indent="0">
              <a:buNone/>
            </a:pPr>
            <a:r>
              <a:rPr lang="es-ES" dirty="0"/>
              <a:t>                                               piezas en adelante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4413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6)\IMG_00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753" y="332656"/>
            <a:ext cx="5612130" cy="42087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57200" y="5085184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Balón de futbol</a:t>
            </a:r>
          </a:p>
          <a:p>
            <a:r>
              <a:rPr lang="es-ES" dirty="0"/>
              <a:t>Material:                         Piel vinil y piel de charol e hilo de </a:t>
            </a:r>
            <a:r>
              <a:rPr lang="es-ES" dirty="0" err="1"/>
              <a:t>canamo</a:t>
            </a:r>
            <a:r>
              <a:rPr lang="es-ES" dirty="0"/>
              <a:t>.</a:t>
            </a:r>
          </a:p>
          <a:p>
            <a:r>
              <a:rPr lang="es-ES" dirty="0"/>
              <a:t>COSTO:                            Menudeo: $60       Mayoreo:$45 de 20</a:t>
            </a:r>
          </a:p>
          <a:p>
            <a:pPr marL="0" indent="0">
              <a:buNone/>
            </a:pPr>
            <a:r>
              <a:rPr lang="es-ES" dirty="0"/>
              <a:t>                                               piezas en adelante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774420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0726" y="188640"/>
            <a:ext cx="8229600" cy="994122"/>
          </a:xfrm>
        </p:spPr>
        <p:txBody>
          <a:bodyPr/>
          <a:lstStyle/>
          <a:p>
            <a:r>
              <a:rPr lang="es-ES" dirty="0"/>
              <a:t>CERESO COYUCA</a:t>
            </a:r>
          </a:p>
        </p:txBody>
      </p:sp>
      <p:pic>
        <p:nvPicPr>
          <p:cNvPr id="4" name="3 Imagen" descr="F:\ARTESANIAS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196752"/>
            <a:ext cx="640871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611560" y="5373216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Diademas</a:t>
            </a:r>
          </a:p>
          <a:p>
            <a:r>
              <a:rPr lang="es-ES" dirty="0"/>
              <a:t>Material:                         En hilo de seda varios colores.</a:t>
            </a:r>
          </a:p>
          <a:p>
            <a:r>
              <a:rPr lang="es-ES" dirty="0"/>
              <a:t>COSTO:                            Menudeo: $25       Mayoreo:$20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8397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28489" y="-388129"/>
            <a:ext cx="3672408" cy="511397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755576" y="4245123"/>
            <a:ext cx="7848872" cy="23522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s-MX" sz="1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Nombre del Artículo:                    ROMPECABEZAS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s-MX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              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Elaborados </a:t>
            </a:r>
            <a:r>
              <a:rPr kumimoji="0" lang="es-MX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base de </a:t>
            </a:r>
            <a:r>
              <a:rPr kumimoji="0" lang="es-MX" sz="1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macrocel</a:t>
            </a:r>
            <a:r>
              <a:rPr kumimoji="0" lang="es-MX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diseñados con cromos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kumimoji="0" lang="es-MX" sz="1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infantiles terminado con poliéster 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Costo:                                              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Grandes:     Menudeo $ 200.00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Mayoreo  $ 150.00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Medianos:   Menudeo $ 100.00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Mayoreo  $ 80.00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Chicos:        Menudeo $70.00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Mayoreo  $65.00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9048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DC131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662473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611560" y="5157192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Bolsas de Hilo con muñeca o bordada</a:t>
            </a:r>
          </a:p>
          <a:p>
            <a:r>
              <a:rPr lang="es-ES" dirty="0"/>
              <a:t>Material:                         En hilo de seda varios colores.</a:t>
            </a:r>
          </a:p>
          <a:p>
            <a:r>
              <a:rPr lang="es-ES" dirty="0"/>
              <a:t>COSTO:                            Menudeo: $200      Mayoreo:$150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5864568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coyuca de catalan\Escritorio\documentos NOE\musica\Nueva carpeta\Imagen 0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9762" y="332656"/>
            <a:ext cx="5324475" cy="4680520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611560" y="5157192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Tortilleras Forradas</a:t>
            </a:r>
          </a:p>
          <a:p>
            <a:r>
              <a:rPr lang="es-ES" dirty="0"/>
              <a:t>Material:                         En hilo de seda con vaso de </a:t>
            </a:r>
            <a:r>
              <a:rPr lang="es-ES" dirty="0" err="1"/>
              <a:t>unicel</a:t>
            </a:r>
            <a:r>
              <a:rPr lang="es-ES" dirty="0"/>
              <a:t>, acabado en</a:t>
            </a:r>
          </a:p>
          <a:p>
            <a:pPr marL="0" indent="0">
              <a:buNone/>
            </a:pPr>
            <a:r>
              <a:rPr lang="es-ES" dirty="0"/>
              <a:t>                                                tejido con gancho.</a:t>
            </a:r>
          </a:p>
          <a:p>
            <a:r>
              <a:rPr lang="es-ES" dirty="0"/>
              <a:t>COSTO:                            Menudeo: $250      Mayoreo:$200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5441707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coyuca de catalan\Escritorio\documentos NOE\musica\Nueva carpeta\Imagen 0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8240" y="332656"/>
            <a:ext cx="5360035" cy="4680520"/>
          </a:xfrm>
          <a:prstGeom prst="rect">
            <a:avLst/>
          </a:prstGeom>
          <a:noFill/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633821" y="5301208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 de hilo con argilas de aluminio en colores </a:t>
            </a:r>
          </a:p>
          <a:p>
            <a:r>
              <a:rPr lang="es-ES" dirty="0"/>
              <a:t>Material:                         Con hilo de seda tejida a gancho con colgadera </a:t>
            </a:r>
          </a:p>
          <a:p>
            <a:pPr marL="0" indent="0">
              <a:buNone/>
            </a:pPr>
            <a:r>
              <a:rPr lang="es-ES" dirty="0"/>
              <a:t>                                                de hilo y argolla de aluminio de varios colores </a:t>
            </a:r>
          </a:p>
          <a:p>
            <a:r>
              <a:rPr lang="es-ES" dirty="0"/>
              <a:t>COSTO:                            Menudeo: $250      Mayoreo:$200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640781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ama 6 x 8 maquin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5790" y="392786"/>
            <a:ext cx="5392420" cy="462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633821" y="5301208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hamaca matrimonial brazos de </a:t>
            </a:r>
            <a:r>
              <a:rPr lang="es-ES" dirty="0" err="1"/>
              <a:t>mallacon</a:t>
            </a:r>
            <a:r>
              <a:rPr lang="es-ES" dirty="0"/>
              <a:t> </a:t>
            </a:r>
            <a:r>
              <a:rPr lang="es-ES" dirty="0" err="1"/>
              <a:t>olan</a:t>
            </a:r>
            <a:r>
              <a:rPr lang="es-ES" dirty="0"/>
              <a:t> </a:t>
            </a:r>
          </a:p>
          <a:p>
            <a:r>
              <a:rPr lang="es-ES" dirty="0"/>
              <a:t>Material:                         Con gancho en hilo de seda con brazos de maya </a:t>
            </a:r>
          </a:p>
          <a:p>
            <a:r>
              <a:rPr lang="es-ES" dirty="0"/>
              <a:t>COSTO:                            Menudeo: $800      Mayoreo:$600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503410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DC131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4664"/>
            <a:ext cx="5976663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9551" y="5301208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Sillas para comedor </a:t>
            </a:r>
          </a:p>
          <a:p>
            <a:r>
              <a:rPr lang="es-ES" dirty="0"/>
              <a:t>Material:                         Elaborado de madera de pino acabado en</a:t>
            </a:r>
          </a:p>
          <a:p>
            <a:pPr marL="0" indent="0">
              <a:buNone/>
            </a:pPr>
            <a:r>
              <a:rPr lang="es-ES" dirty="0"/>
              <a:t>                                                </a:t>
            </a:r>
            <a:r>
              <a:rPr lang="es-ES" dirty="0" err="1"/>
              <a:t>poliester</a:t>
            </a:r>
            <a:r>
              <a:rPr lang="es-ES" dirty="0"/>
              <a:t> en rojo o madera natural </a:t>
            </a:r>
          </a:p>
          <a:p>
            <a:r>
              <a:rPr lang="es-ES" dirty="0"/>
              <a:t>COSTO:                            Menudeo: $600      Mayoreo:$500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502215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can0019 (2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2656"/>
            <a:ext cx="634480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9551" y="5301208"/>
            <a:ext cx="784887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Comedor de madera rectangular de 1,55 x 2,20 </a:t>
            </a:r>
            <a:r>
              <a:rPr lang="es-ES" dirty="0" err="1"/>
              <a:t>mtrs</a:t>
            </a:r>
            <a:r>
              <a:rPr lang="es-ES" dirty="0"/>
              <a:t>.</a:t>
            </a:r>
          </a:p>
          <a:p>
            <a:r>
              <a:rPr lang="es-ES" dirty="0"/>
              <a:t>Material:                         Elaborado de madera de pino acabado en </a:t>
            </a:r>
            <a:r>
              <a:rPr lang="es-ES" dirty="0" err="1"/>
              <a:t>poliester</a:t>
            </a:r>
            <a:r>
              <a:rPr lang="es-ES" dirty="0"/>
              <a:t> en rojo o madera </a:t>
            </a:r>
          </a:p>
          <a:p>
            <a:pPr marL="0" indent="0">
              <a:buNone/>
            </a:pPr>
            <a:r>
              <a:rPr lang="es-ES" dirty="0"/>
              <a:t>                                                 natural con figura al centro. </a:t>
            </a:r>
          </a:p>
          <a:p>
            <a:r>
              <a:rPr lang="es-ES" dirty="0"/>
              <a:t>COSTO:                            Menudeo: $3000      Mayoreo:2500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250312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DC1004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3090" y="404664"/>
            <a:ext cx="541782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9551" y="5085184"/>
            <a:ext cx="784887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Alacena de madera de 1,00 ancho x 1,80 alto </a:t>
            </a:r>
          </a:p>
          <a:p>
            <a:pPr marL="0" indent="0">
              <a:buNone/>
            </a:pPr>
            <a:r>
              <a:rPr lang="es-ES" dirty="0"/>
              <a:t>                                                2,45 largo </a:t>
            </a:r>
            <a:r>
              <a:rPr lang="es-ES" dirty="0" err="1"/>
              <a:t>mts</a:t>
            </a:r>
            <a:r>
              <a:rPr lang="es-ES" dirty="0"/>
              <a:t>.</a:t>
            </a:r>
          </a:p>
          <a:p>
            <a:r>
              <a:rPr lang="es-ES" dirty="0"/>
              <a:t>Material:                         Madera de pino con cuatro cajoneras, acabado</a:t>
            </a:r>
          </a:p>
          <a:p>
            <a:pPr marL="0" indent="0">
              <a:buNone/>
            </a:pPr>
            <a:r>
              <a:rPr lang="es-ES" dirty="0"/>
              <a:t>                                                transparente con figura al centro.</a:t>
            </a:r>
          </a:p>
          <a:p>
            <a:r>
              <a:rPr lang="es-ES" dirty="0"/>
              <a:t>COSTO:                            Menudeo: $10,000      Mayoreo:8,000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873870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DC138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9551" y="5085184"/>
            <a:ext cx="784887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Camas de madera para colchón yumbo</a:t>
            </a:r>
          </a:p>
          <a:p>
            <a:r>
              <a:rPr lang="es-ES" dirty="0"/>
              <a:t>Material:                         Madera de pino con figura de flores de girasol</a:t>
            </a:r>
          </a:p>
          <a:p>
            <a:pPr marL="0" indent="0">
              <a:buNone/>
            </a:pPr>
            <a:r>
              <a:rPr lang="es-ES" dirty="0"/>
              <a:t>                                                con fondo en pintura color caoba vinil    </a:t>
            </a:r>
          </a:p>
          <a:p>
            <a:pPr marL="0" indent="0">
              <a:buNone/>
            </a:pPr>
            <a:r>
              <a:rPr lang="es-ES" dirty="0"/>
              <a:t>                                                transparente natural.</a:t>
            </a:r>
          </a:p>
          <a:p>
            <a:r>
              <a:rPr lang="es-ES" dirty="0"/>
              <a:t>COSTO:                            Menudeo: $8,000      Mayoreo:7,000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906641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ARTESANIAS\SDC146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7793" y="260648"/>
            <a:ext cx="544195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39551" y="5085184"/>
            <a:ext cx="7848872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Ropero de madera en color rojo</a:t>
            </a:r>
          </a:p>
          <a:p>
            <a:r>
              <a:rPr lang="es-ES" dirty="0"/>
              <a:t>Material:                         Madera de pino con figura de girasol en puertas</a:t>
            </a:r>
          </a:p>
          <a:p>
            <a:pPr marL="0" indent="0">
              <a:buNone/>
            </a:pPr>
            <a:r>
              <a:rPr lang="es-ES" dirty="0"/>
              <a:t>                                                 corredizas con fondo en pintura color caoba vinil transparente con 6 </a:t>
            </a:r>
          </a:p>
          <a:p>
            <a:pPr marL="0" indent="0">
              <a:buNone/>
            </a:pPr>
            <a:r>
              <a:rPr lang="es-ES" dirty="0"/>
              <a:t>                                                 cajones.</a:t>
            </a:r>
          </a:p>
          <a:p>
            <a:r>
              <a:rPr lang="es-ES" dirty="0"/>
              <a:t>COSTO:                            Menudeo: $6,000      Mayoreo:5,500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9737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Subtítulo"/>
          <p:cNvSpPr>
            <a:spLocks noGrp="1"/>
          </p:cNvSpPr>
          <p:nvPr/>
        </p:nvSpPr>
        <p:spPr>
          <a:xfrm>
            <a:off x="1664507" y="4653136"/>
            <a:ext cx="6400800" cy="1128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/>
          </a:p>
        </p:txBody>
      </p:sp>
      <p:pic>
        <p:nvPicPr>
          <p:cNvPr id="5" name="Picture 2" descr="C:\Documents and Settings\coyuca de catalan\Escritorio\documentos NOE\musica\Nueva carpeta\Imagen 044.jpg"/>
          <p:cNvPicPr>
            <a:picLocks noChangeAspect="1" noChangeArrowheads="1"/>
          </p:cNvPicPr>
          <p:nvPr/>
        </p:nvPicPr>
        <p:blipFill rotWithShape="1">
          <a:blip r:embed="rId2" cstate="print"/>
          <a:srcRect l="30413" r="15084"/>
          <a:stretch/>
        </p:blipFill>
        <p:spPr bwMode="auto">
          <a:xfrm>
            <a:off x="2555776" y="188640"/>
            <a:ext cx="4392488" cy="4349170"/>
          </a:xfrm>
          <a:prstGeom prst="rect">
            <a:avLst/>
          </a:prstGeom>
          <a:noFill/>
        </p:spPr>
      </p:pic>
      <p:sp>
        <p:nvSpPr>
          <p:cNvPr id="12" name="2 Marcador de contenido"/>
          <p:cNvSpPr txBox="1">
            <a:spLocks/>
          </p:cNvSpPr>
          <p:nvPr/>
        </p:nvSpPr>
        <p:spPr>
          <a:xfrm>
            <a:off x="1133158" y="4869160"/>
            <a:ext cx="7237723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Sillón de madera en color madera natural</a:t>
            </a:r>
          </a:p>
          <a:p>
            <a:r>
              <a:rPr lang="es-ES" dirty="0"/>
              <a:t>Material:                         Madera de pino y cocido en hilo de seda con</a:t>
            </a:r>
          </a:p>
          <a:p>
            <a:pPr marL="0" indent="0">
              <a:buNone/>
            </a:pPr>
            <a:r>
              <a:rPr lang="es-ES" dirty="0"/>
              <a:t>                                                coderas de descanso acabado en vinil   </a:t>
            </a:r>
          </a:p>
          <a:p>
            <a:pPr marL="0" indent="0">
              <a:buNone/>
            </a:pPr>
            <a:r>
              <a:rPr lang="es-ES" dirty="0"/>
              <a:t>                                                transparente con tres nivel de descanso </a:t>
            </a:r>
          </a:p>
          <a:p>
            <a:r>
              <a:rPr lang="es-ES" dirty="0"/>
              <a:t>COSTO:                            Menudeo: $1,100      Mayoreo:1,000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48808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es-ES" dirty="0"/>
              <a:t>CERESO ZIHUATANEJO</a:t>
            </a:r>
          </a:p>
        </p:txBody>
      </p:sp>
      <p:pic>
        <p:nvPicPr>
          <p:cNvPr id="5" name="24 Imagen" descr="G:\DCIM\101MSDCF\DSC011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3009" y="908720"/>
            <a:ext cx="611798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2 Marcador de contenido"/>
          <p:cNvSpPr txBox="1">
            <a:spLocks/>
          </p:cNvSpPr>
          <p:nvPr/>
        </p:nvSpPr>
        <p:spPr>
          <a:xfrm>
            <a:off x="489408" y="465313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Hamaca en tejido de panal</a:t>
            </a:r>
          </a:p>
          <a:p>
            <a:r>
              <a:rPr lang="es-ES" dirty="0"/>
              <a:t>Material:                         Elaboradas con hilo </a:t>
            </a:r>
            <a:r>
              <a:rPr lang="es-ES" dirty="0" err="1"/>
              <a:t>Prolipropileno</a:t>
            </a:r>
            <a:r>
              <a:rPr lang="es-ES" dirty="0"/>
              <a:t> número 15 </a:t>
            </a:r>
          </a:p>
          <a:p>
            <a:r>
              <a:rPr lang="es-ES" dirty="0"/>
              <a:t>COSTO:                            Menudeo: $1,600.00     Mayoreo: $1,400,00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5634983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coyuca de catalan\Escritorio\documentos NOE\musica\Nueva carpeta\Imagen 0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935" y="260648"/>
            <a:ext cx="5612130" cy="4745355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26876" y="5301208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pita de palma </a:t>
            </a:r>
          </a:p>
          <a:p>
            <a:r>
              <a:rPr lang="es-ES" dirty="0"/>
              <a:t>Material:                         Piel de víbora de cascabel y cuero de vaca</a:t>
            </a:r>
          </a:p>
          <a:p>
            <a:r>
              <a:rPr lang="es-ES" dirty="0"/>
              <a:t>COSTO:                            Menudeo: $2,500       Mayoreo:$1,800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08446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1 Imagen" descr="G:\DCIM\101MSDCF\DSC011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2008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8" y="465313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Hamaca en tejido de panal  tamaño </a:t>
            </a:r>
            <a:r>
              <a:rPr lang="es-ES" dirty="0" err="1"/>
              <a:t>king</a:t>
            </a:r>
            <a:r>
              <a:rPr lang="es-ES" dirty="0"/>
              <a:t> </a:t>
            </a:r>
            <a:r>
              <a:rPr lang="es-ES" dirty="0" err="1"/>
              <a:t>size</a:t>
            </a:r>
            <a:endParaRPr lang="es-ES" dirty="0"/>
          </a:p>
          <a:p>
            <a:r>
              <a:rPr lang="es-ES" dirty="0"/>
              <a:t>Material:                         Elaboradas con hilo </a:t>
            </a:r>
            <a:r>
              <a:rPr lang="es-ES" dirty="0" err="1"/>
              <a:t>Prolipropileno</a:t>
            </a:r>
            <a:r>
              <a:rPr lang="es-ES" dirty="0"/>
              <a:t> número 15 </a:t>
            </a:r>
          </a:p>
          <a:p>
            <a:r>
              <a:rPr lang="es-ES" dirty="0"/>
              <a:t>COSTO:                            Menudeo: $2,500.00     Mayoreo: $1,700,00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0627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6 Imagen" descr="G:\DCIM\101MSDCF\DSC01142.JPG"/>
          <p:cNvPicPr/>
          <p:nvPr/>
        </p:nvPicPr>
        <p:blipFill>
          <a:blip r:embed="rId2" cstate="print"/>
          <a:srcRect t="19693"/>
          <a:stretch>
            <a:fillRect/>
          </a:stretch>
        </p:blipFill>
        <p:spPr bwMode="auto">
          <a:xfrm>
            <a:off x="1691680" y="332656"/>
            <a:ext cx="611798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755576" y="4581128"/>
            <a:ext cx="7848872" cy="20641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s-MX" sz="1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Nombre del Artículo:                    Sandalias de Playa Hombre  y Mujer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es-MX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             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Sintético, cinta de hilo y cinta de plástico </a:t>
            </a: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es-MX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Costo:                                              </a:t>
            </a:r>
            <a:r>
              <a:rPr lang="es-MX" sz="1400" noProof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Plataforma alta corte femenino</a:t>
            </a: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Menudeo $250.00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Mayoreo  $ 200.00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Plataforma de piso para caballero:   Menudeo $ 250.00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Mayoreo  $ 200.00</a:t>
            </a:r>
          </a:p>
        </p:txBody>
      </p:sp>
    </p:spTree>
    <p:extLst>
      <p:ext uri="{BB962C8B-B14F-4D97-AF65-F5344CB8AC3E}">
        <p14:creationId xmlns:p14="http://schemas.microsoft.com/office/powerpoint/2010/main" val="3080509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9 Imagen" descr="G:\DCIM\101MSDCF\DSC011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577245" y="-826301"/>
            <a:ext cx="3989510" cy="6163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8" y="465313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Monedero forma de pollito </a:t>
            </a:r>
          </a:p>
          <a:p>
            <a:r>
              <a:rPr lang="es-ES" dirty="0"/>
              <a:t>Material:                         Elaboradas con hilo </a:t>
            </a:r>
            <a:r>
              <a:rPr lang="es-ES" dirty="0" err="1"/>
              <a:t>Prolipropileno</a:t>
            </a:r>
            <a:r>
              <a:rPr lang="es-ES" dirty="0"/>
              <a:t> número 15 </a:t>
            </a:r>
          </a:p>
          <a:p>
            <a:r>
              <a:rPr lang="es-ES" dirty="0"/>
              <a:t>COSTO:                            Menudeo: $150.00     Mayoreo: $100,00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249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0 Imagen" descr="G:\DCIM\101MSDCF\DSC01147.JPG"/>
          <p:cNvPicPr/>
          <p:nvPr/>
        </p:nvPicPr>
        <p:blipFill>
          <a:blip r:embed="rId2" cstate="print"/>
          <a:srcRect t="25060"/>
          <a:stretch>
            <a:fillRect/>
          </a:stretch>
        </p:blipFill>
        <p:spPr bwMode="auto">
          <a:xfrm>
            <a:off x="1187625" y="332656"/>
            <a:ext cx="6840760" cy="416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8" y="465313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Monedero s</a:t>
            </a:r>
          </a:p>
          <a:p>
            <a:r>
              <a:rPr lang="es-ES" dirty="0"/>
              <a:t>Material:                         Elaboradas con malla de plástico e hilo de    </a:t>
            </a:r>
          </a:p>
          <a:p>
            <a:pPr marL="0" indent="0">
              <a:buNone/>
            </a:pPr>
            <a:r>
              <a:rPr lang="es-ES" dirty="0"/>
              <a:t>                                               </a:t>
            </a:r>
            <a:r>
              <a:rPr lang="es-ES" dirty="0" err="1"/>
              <a:t>prolipropileno</a:t>
            </a:r>
            <a:r>
              <a:rPr lang="es-ES" dirty="0"/>
              <a:t>  número 15 </a:t>
            </a:r>
          </a:p>
          <a:p>
            <a:r>
              <a:rPr lang="es-ES" dirty="0"/>
              <a:t>COSTO:                            Menudeo: $180.00     Mayoreo: $100,00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5975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 Imagen" descr="G:\DCIM\101MSDCF\DSC011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63287" y="-849127"/>
            <a:ext cx="3817425" cy="618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8" y="465313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Bolsas </a:t>
            </a:r>
          </a:p>
          <a:p>
            <a:r>
              <a:rPr lang="es-ES" dirty="0"/>
              <a:t>Material:                         Hilo de </a:t>
            </a:r>
            <a:r>
              <a:rPr lang="es-ES" dirty="0" err="1"/>
              <a:t>prolipropileno</a:t>
            </a:r>
            <a:r>
              <a:rPr lang="es-ES" dirty="0"/>
              <a:t>  número  15 </a:t>
            </a:r>
          </a:p>
          <a:p>
            <a:r>
              <a:rPr lang="es-ES" dirty="0"/>
              <a:t>COSTO:                            Mayoreo: $100,00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0347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9 Grupo"/>
          <p:cNvGrpSpPr/>
          <p:nvPr/>
        </p:nvGrpSpPr>
        <p:grpSpPr>
          <a:xfrm>
            <a:off x="1498979" y="332656"/>
            <a:ext cx="6117981" cy="4660921"/>
            <a:chOff x="1513009" y="1521069"/>
            <a:chExt cx="6117981" cy="3799884"/>
          </a:xfrm>
        </p:grpSpPr>
        <p:pic>
          <p:nvPicPr>
            <p:cNvPr id="5" name="6 Imagen" descr="G:\DCIM\101MSDCF\DSC01131.JP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13009" y="1521069"/>
              <a:ext cx="6117981" cy="36459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7 Rectángulo"/>
            <p:cNvSpPr/>
            <p:nvPr/>
          </p:nvSpPr>
          <p:spPr>
            <a:xfrm>
              <a:off x="6084168" y="5013176"/>
              <a:ext cx="1532792" cy="30777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ES" sz="1400" b="0" cap="none" spc="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CERESO</a:t>
              </a:r>
              <a:r>
                <a:rPr lang="es-ES" sz="1400" b="0" cap="none" spc="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400" b="0" cap="none" spc="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ZIHUA</a:t>
              </a:r>
              <a:endParaRPr lang="es-ES" sz="1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2 Marcador de contenido"/>
          <p:cNvSpPr txBox="1">
            <a:spLocks/>
          </p:cNvSpPr>
          <p:nvPr/>
        </p:nvSpPr>
        <p:spPr>
          <a:xfrm>
            <a:off x="356433" y="501317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Bolsas Tejidas</a:t>
            </a:r>
          </a:p>
          <a:p>
            <a:r>
              <a:rPr lang="es-ES" dirty="0"/>
              <a:t>Material:                         Hilo de </a:t>
            </a:r>
            <a:r>
              <a:rPr lang="es-ES" dirty="0" err="1"/>
              <a:t>prolipropileno</a:t>
            </a:r>
            <a:r>
              <a:rPr lang="es-ES" dirty="0"/>
              <a:t>  número  15 </a:t>
            </a:r>
          </a:p>
          <a:p>
            <a:r>
              <a:rPr lang="es-ES" dirty="0"/>
              <a:t>COSTO:                            Menudeo:  $60,00   Mayoreo: $40,00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5658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DCIM\101MSDCF\DSC011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636" y="260648"/>
            <a:ext cx="6552728" cy="4704184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356433" y="5013176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Sillón de Playa</a:t>
            </a:r>
          </a:p>
          <a:p>
            <a:r>
              <a:rPr lang="es-ES" dirty="0"/>
              <a:t>Material:                         Madera e Hilo de </a:t>
            </a:r>
            <a:r>
              <a:rPr lang="es-ES" dirty="0" err="1"/>
              <a:t>prolipropileno</a:t>
            </a:r>
            <a:r>
              <a:rPr lang="es-ES" dirty="0"/>
              <a:t>  número  15 </a:t>
            </a:r>
          </a:p>
          <a:p>
            <a:r>
              <a:rPr lang="es-ES" dirty="0"/>
              <a:t>COSTO:                            Menudeo:  $1,000,00   Mayoreo: $700,00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53940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CERESO ACAPULCO</a:t>
            </a: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772816"/>
            <a:ext cx="5184576" cy="288279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21965" y="5080783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 </a:t>
            </a:r>
          </a:p>
          <a:p>
            <a:r>
              <a:rPr lang="es-ES" dirty="0"/>
              <a:t>Material:                         Elaboradas con hilo de seda en varios </a:t>
            </a:r>
          </a:p>
          <a:p>
            <a:pPr marL="0" indent="0">
              <a:buNone/>
            </a:pPr>
            <a:r>
              <a:rPr lang="es-ES" dirty="0"/>
              <a:t>                                               colores, con malla, forro de satín y fichas.</a:t>
            </a:r>
          </a:p>
          <a:p>
            <a:r>
              <a:rPr lang="es-ES" dirty="0"/>
              <a:t>COSTO:                           Menudeo: $200.00      Mayoreo: $180.00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6225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/>
        </p:nvSpPr>
        <p:spPr>
          <a:xfrm>
            <a:off x="2067560" y="1016732"/>
            <a:ext cx="4999028" cy="4824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dirty="0"/>
          </a:p>
        </p:txBody>
      </p:sp>
      <p:pic>
        <p:nvPicPr>
          <p:cNvPr id="5" name="Picture 5" descr="G:\DCIM\101MSDCF\DSC01158.JPG"/>
          <p:cNvPicPr>
            <a:picLocks noChangeAspect="1" noChangeArrowheads="1"/>
          </p:cNvPicPr>
          <p:nvPr/>
        </p:nvPicPr>
        <p:blipFill>
          <a:blip r:embed="rId2"/>
          <a:srcRect l="25194" t="15744" r="23422" b="5113"/>
          <a:stretch>
            <a:fillRect/>
          </a:stretch>
        </p:blipFill>
        <p:spPr bwMode="auto">
          <a:xfrm>
            <a:off x="251521" y="111832"/>
            <a:ext cx="3816424" cy="4469296"/>
          </a:xfrm>
          <a:prstGeom prst="rect">
            <a:avLst/>
          </a:prstGeom>
          <a:noFill/>
        </p:spPr>
      </p:pic>
      <p:pic>
        <p:nvPicPr>
          <p:cNvPr id="8" name="Picture 4" descr="G:\DCIM\101MSDCF\DSC01157.JPG"/>
          <p:cNvPicPr>
            <a:picLocks noChangeAspect="1" noChangeArrowheads="1"/>
          </p:cNvPicPr>
          <p:nvPr/>
        </p:nvPicPr>
        <p:blipFill>
          <a:blip r:embed="rId3"/>
          <a:srcRect l="18107" t="27557" r="16335" b="7476"/>
          <a:stretch>
            <a:fillRect/>
          </a:stretch>
        </p:blipFill>
        <p:spPr bwMode="auto">
          <a:xfrm>
            <a:off x="4397708" y="111832"/>
            <a:ext cx="4494772" cy="4469296"/>
          </a:xfrm>
          <a:prstGeom prst="rect">
            <a:avLst/>
          </a:prstGeom>
          <a:noFill/>
        </p:spPr>
      </p:pic>
      <p:sp>
        <p:nvSpPr>
          <p:cNvPr id="10" name="2 Marcador de contenido"/>
          <p:cNvSpPr txBox="1">
            <a:spLocks/>
          </p:cNvSpPr>
          <p:nvPr/>
        </p:nvSpPr>
        <p:spPr>
          <a:xfrm>
            <a:off x="309578" y="4797152"/>
            <a:ext cx="8403071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Cofre </a:t>
            </a:r>
          </a:p>
          <a:p>
            <a:r>
              <a:rPr lang="es-ES" dirty="0"/>
              <a:t>Material:                         Elaborado con la corteza de la concha de coco            </a:t>
            </a:r>
          </a:p>
          <a:p>
            <a:pPr marL="0" indent="0">
              <a:buNone/>
            </a:pPr>
            <a:r>
              <a:rPr lang="es-ES" dirty="0"/>
              <a:t>                                               único </a:t>
            </a:r>
          </a:p>
          <a:p>
            <a:r>
              <a:rPr lang="es-ES" dirty="0"/>
              <a:t>COSTO:                            Menudeo:  $3,500,00   Mayoreo: $2,500,00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196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:\DCIM\101MSDCF\DSC01160.JPG"/>
          <p:cNvPicPr>
            <a:picLocks noChangeAspect="1" noChangeArrowheads="1"/>
          </p:cNvPicPr>
          <p:nvPr/>
        </p:nvPicPr>
        <p:blipFill>
          <a:blip r:embed="rId2"/>
          <a:srcRect l="23422" t="26375" r="17221" b="20469"/>
          <a:stretch>
            <a:fillRect/>
          </a:stretch>
        </p:blipFill>
        <p:spPr bwMode="auto">
          <a:xfrm>
            <a:off x="755576" y="215330"/>
            <a:ext cx="7488832" cy="4437806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309578" y="4941168"/>
            <a:ext cx="8403071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" dirty="0"/>
              <a:t>Obra Pictórica única</a:t>
            </a:r>
          </a:p>
          <a:p>
            <a:pPr marL="0" indent="0" algn="ctr">
              <a:buFont typeface="Arial" pitchFamily="34" charset="0"/>
              <a:buNone/>
            </a:pPr>
            <a:r>
              <a:rPr lang="es-ES" dirty="0"/>
              <a:t>Costo: $10,000.00 </a:t>
            </a:r>
          </a:p>
        </p:txBody>
      </p:sp>
    </p:spTree>
    <p:extLst>
      <p:ext uri="{BB962C8B-B14F-4D97-AF65-F5344CB8AC3E}">
        <p14:creationId xmlns:p14="http://schemas.microsoft.com/office/powerpoint/2010/main" val="13619262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G:\DCIM\101MSDCF\DSC01162.JPG"/>
          <p:cNvPicPr>
            <a:picLocks noChangeAspect="1" noChangeArrowheads="1"/>
          </p:cNvPicPr>
          <p:nvPr/>
        </p:nvPicPr>
        <p:blipFill>
          <a:blip r:embed="rId2"/>
          <a:srcRect l="27852" t="16925" r="12791" b="8657"/>
          <a:stretch>
            <a:fillRect/>
          </a:stretch>
        </p:blipFill>
        <p:spPr bwMode="auto">
          <a:xfrm>
            <a:off x="1808076" y="260648"/>
            <a:ext cx="5544616" cy="4176464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309578" y="4941168"/>
            <a:ext cx="8403071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ES" dirty="0"/>
              <a:t>Obra Pictórica única</a:t>
            </a:r>
          </a:p>
          <a:p>
            <a:pPr marL="0" indent="0" algn="ctr">
              <a:buFont typeface="Arial" pitchFamily="34" charset="0"/>
              <a:buNone/>
            </a:pPr>
            <a:r>
              <a:rPr lang="es-ES" dirty="0"/>
              <a:t>Costo: $10,000.00 </a:t>
            </a:r>
          </a:p>
        </p:txBody>
      </p:sp>
    </p:spTree>
    <p:extLst>
      <p:ext uri="{BB962C8B-B14F-4D97-AF65-F5344CB8AC3E}">
        <p14:creationId xmlns:p14="http://schemas.microsoft.com/office/powerpoint/2010/main" val="3278927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/>
          <a:lstStyle/>
          <a:p>
            <a:r>
              <a:rPr lang="es-ES" dirty="0"/>
              <a:t>CERESO IGUALA</a:t>
            </a:r>
          </a:p>
        </p:txBody>
      </p:sp>
      <p:pic>
        <p:nvPicPr>
          <p:cNvPr id="4" name="Picture 2" descr="D:\Escritorio\Escritorio\FOTOS OCTUBRE A NOV. 2013\SDC122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764704"/>
            <a:ext cx="4038600" cy="3028950"/>
          </a:xfrm>
          <a:noFill/>
        </p:spPr>
      </p:pic>
      <p:pic>
        <p:nvPicPr>
          <p:cNvPr id="5" name="Picture 3" descr="D:\Escritorio\Escritorio\FOTOS OCTUBRE A NOV. 2013\SDC122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8572" y="764704"/>
            <a:ext cx="3744416" cy="2952328"/>
          </a:xfrm>
          <a:prstGeom prst="rect">
            <a:avLst/>
          </a:prstGeom>
          <a:noFill/>
        </p:spPr>
      </p:pic>
      <p:sp>
        <p:nvSpPr>
          <p:cNvPr id="6" name="6 Marcador de contenido"/>
          <p:cNvSpPr txBox="1">
            <a:spLocks/>
          </p:cNvSpPr>
          <p:nvPr/>
        </p:nvSpPr>
        <p:spPr>
          <a:xfrm>
            <a:off x="755576" y="4077072"/>
            <a:ext cx="7837412" cy="21875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latin typeface="Arial" charset="0"/>
                <a:cs typeface="Arial" charset="0"/>
              </a:rPr>
              <a:t>Nombre del Artículo:                  Huarache de mujer tipo sandalia</a:t>
            </a:r>
          </a:p>
          <a:p>
            <a:r>
              <a:rPr lang="es-ES" sz="1400" dirty="0">
                <a:latin typeface="Arial" charset="0"/>
                <a:cs typeface="Arial" charset="0"/>
              </a:rPr>
              <a:t>Material:                                     Color negra en piel</a:t>
            </a:r>
          </a:p>
          <a:p>
            <a:r>
              <a:rPr lang="es-ES" sz="1400" dirty="0">
                <a:latin typeface="Arial" charset="0"/>
                <a:cs typeface="Arial" charset="0"/>
              </a:rPr>
              <a:t>TEJIDO DE HILO DE PLATA</a:t>
            </a:r>
          </a:p>
          <a:p>
            <a:r>
              <a:rPr lang="es-ES" sz="1400" dirty="0">
                <a:latin typeface="Arial" charset="0"/>
                <a:cs typeface="Arial" charset="0"/>
              </a:rPr>
              <a:t>DISEÑO PAVOREAL</a:t>
            </a:r>
          </a:p>
          <a:p>
            <a:r>
              <a:rPr lang="es-ES" sz="1400" dirty="0">
                <a:latin typeface="Arial" charset="0"/>
                <a:cs typeface="Arial" charset="0"/>
              </a:rPr>
              <a:t>No. 04</a:t>
            </a:r>
          </a:p>
          <a:p>
            <a:r>
              <a:rPr lang="es-ES" sz="1400" dirty="0">
                <a:latin typeface="Arial" charset="0"/>
                <a:cs typeface="Arial" charset="0"/>
              </a:rPr>
              <a:t>MENUDEO $ 1000 </a:t>
            </a:r>
            <a:r>
              <a:rPr lang="es-ES" sz="1400" dirty="0" err="1">
                <a:latin typeface="Arial" charset="0"/>
                <a:cs typeface="Arial" charset="0"/>
              </a:rPr>
              <a:t>ºº</a:t>
            </a:r>
            <a:endParaRPr lang="es-ES" sz="1400" dirty="0">
              <a:latin typeface="Arial" charset="0"/>
              <a:cs typeface="Arial" charset="0"/>
            </a:endParaRPr>
          </a:p>
          <a:p>
            <a:r>
              <a:rPr lang="es-ES" sz="1400" dirty="0">
                <a:latin typeface="Arial" charset="0"/>
                <a:cs typeface="Arial" charset="0"/>
              </a:rPr>
              <a:t>MAYOREO $   900 </a:t>
            </a:r>
            <a:r>
              <a:rPr lang="es-ES" sz="1400" dirty="0" err="1">
                <a:latin typeface="Arial" charset="0"/>
                <a:cs typeface="Arial" charset="0"/>
              </a:rPr>
              <a:t>ºº</a:t>
            </a:r>
            <a:endParaRPr lang="es-ES" sz="1400" dirty="0">
              <a:latin typeface="Arial" charset="0"/>
              <a:cs typeface="Arial" charset="0"/>
            </a:endParaRPr>
          </a:p>
          <a:p>
            <a:r>
              <a:rPr lang="es-MX" sz="1400" dirty="0">
                <a:latin typeface="Arial" charset="0"/>
                <a:cs typeface="Arial" charset="0"/>
              </a:rPr>
              <a:t>CE.RE.RE.SO - IGUALA, GRO</a:t>
            </a:r>
            <a:endParaRPr lang="es-ES" sz="1400" dirty="0">
              <a:latin typeface="Arial" charset="0"/>
              <a:cs typeface="Arial" charset="0"/>
            </a:endParaRPr>
          </a:p>
          <a:p>
            <a:endParaRPr lang="es-MX" sz="14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507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88640"/>
            <a:ext cx="4038600" cy="3672408"/>
          </a:xfr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4210" y="260648"/>
            <a:ext cx="3928230" cy="3600400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Carteras  Para caballero de piel </a:t>
            </a:r>
          </a:p>
          <a:p>
            <a:r>
              <a:rPr lang="es-ES" dirty="0"/>
              <a:t>Material:                         Elaboradas con hilo de plata, con un gallo y </a:t>
            </a:r>
          </a:p>
          <a:p>
            <a:pPr marL="0" indent="0">
              <a:buNone/>
            </a:pPr>
            <a:r>
              <a:rPr lang="es-ES" dirty="0"/>
              <a:t>                                               un enfrentamiento  (pelea)  </a:t>
            </a:r>
          </a:p>
          <a:p>
            <a:r>
              <a:rPr lang="es-ES" dirty="0"/>
              <a:t>COSTO:                           Menudeo: $2,300.00     Mayoreo: $2,000,00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0849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238918"/>
            <a:ext cx="4038600" cy="4054178"/>
          </a:xfr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5869" y="260648"/>
            <a:ext cx="3558579" cy="4032448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Llaveros para caballeros en diferentes colores </a:t>
            </a:r>
          </a:p>
          <a:p>
            <a:r>
              <a:rPr lang="es-ES" dirty="0"/>
              <a:t>Material:                       Bordados  con hilo de pita de palma con iniciales  y</a:t>
            </a:r>
          </a:p>
          <a:p>
            <a:pPr marL="0" indent="0">
              <a:buNone/>
            </a:pPr>
            <a:r>
              <a:rPr lang="es-ES" dirty="0"/>
              <a:t>                                             por la otra cara figuras de animales y guías alrededor </a:t>
            </a:r>
          </a:p>
          <a:p>
            <a:r>
              <a:rPr lang="es-ES" dirty="0"/>
              <a:t>COSTO:                           Menudeo: $350.     Mayoreo: $300.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66799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548680"/>
            <a:ext cx="4038600" cy="3465513"/>
          </a:xfrm>
          <a:noFill/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5063" y="620688"/>
            <a:ext cx="3444875" cy="3312368"/>
          </a:xfrm>
          <a:prstGeom prst="rect">
            <a:avLst/>
          </a:prstGeom>
          <a:noFill/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Lonchera o mochila unisex</a:t>
            </a:r>
          </a:p>
          <a:p>
            <a:r>
              <a:rPr lang="es-ES" dirty="0"/>
              <a:t>Material:                       </a:t>
            </a:r>
            <a:r>
              <a:rPr lang="es-ES" dirty="0" err="1"/>
              <a:t>Fommi</a:t>
            </a:r>
            <a:r>
              <a:rPr lang="es-ES" dirty="0"/>
              <a:t> corrugado  con colgadera </a:t>
            </a:r>
          </a:p>
          <a:p>
            <a:r>
              <a:rPr lang="es-ES" dirty="0"/>
              <a:t>COSTO:                          Menudeo: $60.     Mayoreo: $50.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1683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04664"/>
            <a:ext cx="4038600" cy="2462213"/>
          </a:xfr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8823" y="454025"/>
            <a:ext cx="2016125" cy="2219325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54025"/>
            <a:ext cx="209073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Carpeta para expedientes</a:t>
            </a:r>
          </a:p>
          <a:p>
            <a:r>
              <a:rPr lang="es-ES" dirty="0"/>
              <a:t>Material:                       </a:t>
            </a:r>
            <a:r>
              <a:rPr lang="es-ES" dirty="0" err="1"/>
              <a:t>Fommi</a:t>
            </a:r>
            <a:r>
              <a:rPr lang="es-ES" dirty="0"/>
              <a:t> liso </a:t>
            </a:r>
          </a:p>
          <a:p>
            <a:r>
              <a:rPr lang="es-ES" dirty="0"/>
              <a:t>COSTO:                          Menudeo: $50.     Mayoreo: $40.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7796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76672"/>
            <a:ext cx="4038600" cy="3816424"/>
          </a:xfr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76672"/>
            <a:ext cx="187325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593676"/>
            <a:ext cx="2074862" cy="3627412"/>
          </a:xfrm>
          <a:prstGeom prst="rect">
            <a:avLst/>
          </a:prstGeom>
          <a:noFill/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Bolsa </a:t>
            </a:r>
            <a:r>
              <a:rPr lang="es-ES" dirty="0" err="1"/>
              <a:t>cosmetiqueras</a:t>
            </a:r>
            <a:r>
              <a:rPr lang="es-ES" dirty="0"/>
              <a:t> en diferentes colores y</a:t>
            </a:r>
          </a:p>
          <a:p>
            <a:pPr marL="0" indent="0">
              <a:buNone/>
            </a:pPr>
            <a:r>
              <a:rPr lang="es-ES" dirty="0"/>
              <a:t>                                             estampados </a:t>
            </a:r>
          </a:p>
          <a:p>
            <a:r>
              <a:rPr lang="es-ES" dirty="0"/>
              <a:t>Material:                       Tela plastificada</a:t>
            </a:r>
          </a:p>
          <a:p>
            <a:r>
              <a:rPr lang="es-ES" dirty="0"/>
              <a:t>COSTO:                          Menudeo: $25.     Mayoreo: $20.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53560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577007"/>
            <a:ext cx="4038600" cy="3365500"/>
          </a:xfr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577006"/>
            <a:ext cx="1871662" cy="3284041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22" y="577007"/>
            <a:ext cx="1890713" cy="328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Bolsa tipo mariconera sin tapa </a:t>
            </a:r>
          </a:p>
          <a:p>
            <a:r>
              <a:rPr lang="es-ES" dirty="0"/>
              <a:t>Material:                       Plastificado fantasía en colores</a:t>
            </a:r>
          </a:p>
          <a:p>
            <a:r>
              <a:rPr lang="es-ES" dirty="0"/>
              <a:t>COSTO:                          Menudeo: $85.     Mayoreo: $75.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5688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eresa\Desktop\HAMACAS\S5000714.JPG"/>
          <p:cNvPicPr>
            <a:picLocks noChangeAspect="1" noChangeArrowheads="1"/>
          </p:cNvPicPr>
          <p:nvPr/>
        </p:nvPicPr>
        <p:blipFill rotWithShape="1">
          <a:blip r:embed="rId2" cstate="print"/>
          <a:srcRect l="14481"/>
          <a:stretch/>
        </p:blipFill>
        <p:spPr bwMode="auto">
          <a:xfrm>
            <a:off x="1979712" y="188640"/>
            <a:ext cx="6120680" cy="32403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CuadroTexto 8"/>
          <p:cNvSpPr txBox="1"/>
          <p:nvPr/>
        </p:nvSpPr>
        <p:spPr>
          <a:xfrm>
            <a:off x="395536" y="3479364"/>
            <a:ext cx="83529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Nombre del Artículo:      Hamacas   </a:t>
            </a:r>
          </a:p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Elaboradas con hilo de seda en varios colores, con guardacabos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y diferentes tejidos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Costo:                               </a:t>
            </a: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King </a:t>
            </a:r>
            <a:r>
              <a:rPr lang="es-MX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:       Mayoreo  $1,200.00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Menudeo $1,000.00 </a:t>
            </a:r>
          </a:p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Matrimonial :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Mayoreo $1,000.00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Menudeo $900.00</a:t>
            </a:r>
          </a:p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Matrimonial Brazo Normal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Mayoreo $ 800.00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Menudeo $750.00</a:t>
            </a:r>
          </a:p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Individual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:     Mayoreo $ 600.00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Menudeo $650.00</a:t>
            </a:r>
          </a:p>
          <a:p>
            <a:pPr algn="just"/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Para niños:  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Mayoreo: $470.00</a:t>
            </a:r>
          </a:p>
          <a:p>
            <a:pPr algn="just"/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Menudeo  $400.00</a:t>
            </a:r>
          </a:p>
        </p:txBody>
      </p:sp>
    </p:spTree>
    <p:extLst>
      <p:ext uri="{BB962C8B-B14F-4D97-AF65-F5344CB8AC3E}">
        <p14:creationId xmlns:p14="http://schemas.microsoft.com/office/powerpoint/2010/main" val="1297193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330993"/>
            <a:ext cx="4038600" cy="3027363"/>
          </a:xfr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223224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32656"/>
            <a:ext cx="2016224" cy="28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Bolsa tipo mariconera con tapa y cierre </a:t>
            </a:r>
          </a:p>
          <a:p>
            <a:r>
              <a:rPr lang="es-ES" dirty="0"/>
              <a:t>Material:                       Plastificado fantasía en colores</a:t>
            </a:r>
          </a:p>
          <a:p>
            <a:r>
              <a:rPr lang="es-ES" dirty="0"/>
              <a:t>COSTO:                          Menudeo: $90.     Mayoreo: $80.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5928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476672"/>
            <a:ext cx="4038600" cy="3027363"/>
          </a:xfr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494258"/>
            <a:ext cx="3600400" cy="2934742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Tapete de mesa o pared</a:t>
            </a:r>
          </a:p>
          <a:p>
            <a:r>
              <a:rPr lang="es-ES" dirty="0"/>
              <a:t>Material:                       Tejido en yute</a:t>
            </a:r>
          </a:p>
          <a:p>
            <a:r>
              <a:rPr lang="es-ES" dirty="0"/>
              <a:t>COSTO:                          Menudeo: $600.     Mayoreo: $500.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51939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Escritorio\Escritorio\FOTOS OCTUBRE A NOV. 2013\SDC1229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332656"/>
            <a:ext cx="4038600" cy="3028950"/>
          </a:xfrm>
          <a:noFill/>
        </p:spPr>
      </p:pic>
      <p:pic>
        <p:nvPicPr>
          <p:cNvPr id="5" name="Picture 4" descr="D:\Escritorio\Escritorio\FOTOS OCTUBRE A NOV. 2013\SDC122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332656"/>
            <a:ext cx="3744416" cy="2952328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Cajita multiusos, lapicera, alhajero, </a:t>
            </a:r>
            <a:r>
              <a:rPr lang="es-ES" dirty="0" err="1"/>
              <a:t>cosmetiquera</a:t>
            </a:r>
            <a:r>
              <a:rPr lang="es-ES" dirty="0"/>
              <a:t> </a:t>
            </a:r>
          </a:p>
          <a:p>
            <a:r>
              <a:rPr lang="es-ES" dirty="0"/>
              <a:t>Material:                  Con base de madera y cierre alrededor (varios colores ) </a:t>
            </a:r>
          </a:p>
          <a:p>
            <a:r>
              <a:rPr lang="es-ES" dirty="0"/>
              <a:t>COSTO:                          Menudeo: $120.     Mayoreo: $100.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0728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Escritorio\Escritorio\FOTOS OCTUBRE A NOV. 2013\SDC1263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332656"/>
            <a:ext cx="4038600" cy="3028950"/>
          </a:xfrm>
          <a:noFill/>
        </p:spPr>
      </p:pic>
      <p:pic>
        <p:nvPicPr>
          <p:cNvPr id="5" name="Picture 3" descr="D:\Escritorio\Escritorio\FOTOS OCTUBRE A NOV. 2013\SDC126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33256" y="260648"/>
            <a:ext cx="2233612" cy="3096344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22" y="285800"/>
            <a:ext cx="2016125" cy="307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Bolsa de iguana de hilo poliéster con colgadera  (varios </a:t>
            </a:r>
          </a:p>
          <a:p>
            <a:pPr marL="0" indent="0">
              <a:buNone/>
            </a:pPr>
            <a:r>
              <a:rPr lang="es-ES" dirty="0"/>
              <a:t>                                              diseños)</a:t>
            </a:r>
          </a:p>
          <a:p>
            <a:r>
              <a:rPr lang="es-ES" dirty="0"/>
              <a:t>Material:                        Hilo poliéster  y cierre en el pecho o espalda </a:t>
            </a:r>
          </a:p>
          <a:p>
            <a:r>
              <a:rPr lang="es-ES" dirty="0"/>
              <a:t>COSTO:                          Menudeo: $120.     Mayoreo: $100.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67693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30213"/>
            <a:ext cx="3394075" cy="3862884"/>
          </a:xfr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0175" y="507206"/>
            <a:ext cx="2914650" cy="3785890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Bolsa para dama </a:t>
            </a:r>
          </a:p>
          <a:p>
            <a:r>
              <a:rPr lang="es-ES" dirty="0"/>
              <a:t>Material:                        Papel reciclable  de diferentes colores  con </a:t>
            </a:r>
          </a:p>
          <a:p>
            <a:pPr marL="0" indent="0">
              <a:buNone/>
            </a:pPr>
            <a:r>
              <a:rPr lang="es-ES" dirty="0"/>
              <a:t>                                              cierre </a:t>
            </a:r>
          </a:p>
          <a:p>
            <a:r>
              <a:rPr lang="es-ES" dirty="0"/>
              <a:t>COSTO:                          Menudeo: $80.     Mayoreo: $70.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8267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889375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8024" y="296094"/>
            <a:ext cx="3744416" cy="3636962"/>
          </a:xfrm>
          <a:prstGeom prst="rect">
            <a:avLst/>
          </a:prstGeom>
          <a:noFill/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dirty="0"/>
              <a:t>Nombre del Artículo:    Tortilleros </a:t>
            </a:r>
          </a:p>
          <a:p>
            <a:r>
              <a:rPr lang="es-ES" sz="3000" dirty="0"/>
              <a:t>Material:                          Papel reciclable  de 34 picos en colores  con</a:t>
            </a:r>
          </a:p>
          <a:p>
            <a:pPr marL="0" indent="0">
              <a:buNone/>
            </a:pPr>
            <a:r>
              <a:rPr lang="es-ES" sz="3000" dirty="0"/>
              <a:t>                                                 base y  tapa de madera y </a:t>
            </a:r>
            <a:r>
              <a:rPr lang="es-ES" sz="3000" dirty="0" err="1"/>
              <a:t>poliester</a:t>
            </a:r>
            <a:r>
              <a:rPr lang="es-ES" sz="3000" dirty="0"/>
              <a:t> llevando imagen en la    </a:t>
            </a:r>
          </a:p>
          <a:p>
            <a:pPr marL="0" indent="0">
              <a:buNone/>
            </a:pPr>
            <a:r>
              <a:rPr lang="es-ES" sz="3000" dirty="0"/>
              <a:t>                                                 tapa.</a:t>
            </a:r>
          </a:p>
          <a:p>
            <a:r>
              <a:rPr lang="es-ES" sz="3000" dirty="0"/>
              <a:t>COSTO:                          Menudeo: $120.     Mayoreo: $100.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3906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0006" y="485800"/>
            <a:ext cx="8229600" cy="1143000"/>
          </a:xfrm>
        </p:spPr>
        <p:txBody>
          <a:bodyPr/>
          <a:lstStyle/>
          <a:p>
            <a:r>
              <a:rPr lang="es-ES" dirty="0"/>
              <a:t>CERESO CHILAPA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8380" y="5013176"/>
            <a:ext cx="8229600" cy="1152128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Comedor para 6 personas “Heber”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Pino y palma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$ 3,800.00       Mayoreo: $3,500.00</a:t>
            </a:r>
            <a:endParaRPr lang="es-ES" dirty="0"/>
          </a:p>
        </p:txBody>
      </p:sp>
      <p:pic>
        <p:nvPicPr>
          <p:cNvPr id="4" name="Picture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0" y="1628800"/>
            <a:ext cx="7124700" cy="2736304"/>
          </a:xfrm>
          <a:prstGeom prst="rect">
            <a:avLst/>
          </a:prstGeom>
          <a:noFill/>
          <a:ln w="635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55192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797152"/>
            <a:ext cx="8229600" cy="1728192"/>
          </a:xfrm>
        </p:spPr>
        <p:txBody>
          <a:bodyPr>
            <a:normAutofit fontScale="77500" lnSpcReduction="2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Juego de sala “colonial” 4 piezas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Pino y palma, color maple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$ 3,500.00       Mayoreo: $3,200.00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5" descr="C:\Documents and Settings\Administrador\Mis documentos\RESPALDO\Mis documentos\Mis imágenes\INDUSTRIA PENITENCIARIA\ANIVER-AA08 0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0" b="12132"/>
          <a:stretch>
            <a:fillRect/>
          </a:stretch>
        </p:blipFill>
        <p:spPr bwMode="auto">
          <a:xfrm>
            <a:off x="966788" y="620688"/>
            <a:ext cx="7210425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582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85184"/>
            <a:ext cx="8229600" cy="144016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MX" b="1" dirty="0"/>
              <a:t>Nombre del artículo: </a:t>
            </a:r>
            <a:r>
              <a:rPr lang="es-MX" dirty="0"/>
              <a:t>Juego de sala en abanico para jardín              “relax” 4 piezas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Pino y palma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$1,700.00       Mayoreo: $1,550.00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8" descr="CERESO 0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3" r="7706" b="7877"/>
          <a:stretch>
            <a:fillRect/>
          </a:stretch>
        </p:blipFill>
        <p:spPr bwMode="auto">
          <a:xfrm>
            <a:off x="952500" y="404664"/>
            <a:ext cx="7239000" cy="4392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64915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4869159"/>
            <a:ext cx="8229600" cy="1257003"/>
          </a:xfrm>
        </p:spPr>
        <p:txBody>
          <a:bodyPr>
            <a:normAutofit fontScale="62500" lnSpcReduction="2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sillas grandes y  medianas “verano” 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Pino y palma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Sillas grandes:	Menudeo: $140.00       Mayoreo: $120.00</a:t>
            </a:r>
            <a:endParaRPr lang="es-ES" dirty="0"/>
          </a:p>
          <a:p>
            <a:r>
              <a:rPr lang="es-MX" dirty="0"/>
              <a:t>                          Sillas medianas:   Menudeo: $ 120.00      Mayoreo: $110.00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7" descr="im84"/>
          <p:cNvPicPr/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5" b="7854"/>
          <a:stretch>
            <a:fillRect/>
          </a:stretch>
        </p:blipFill>
        <p:spPr bwMode="auto">
          <a:xfrm>
            <a:off x="976311" y="548680"/>
            <a:ext cx="7191375" cy="3987329"/>
          </a:xfrm>
          <a:prstGeom prst="rect">
            <a:avLst/>
          </a:prstGeom>
          <a:noFill/>
          <a:ln w="5715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807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1" t="11448" r="6997"/>
          <a:stretch/>
        </p:blipFill>
        <p:spPr>
          <a:xfrm>
            <a:off x="395536" y="474018"/>
            <a:ext cx="4104456" cy="35501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0" r="4615" b="17594"/>
          <a:stretch/>
        </p:blipFill>
        <p:spPr>
          <a:xfrm>
            <a:off x="4788024" y="476672"/>
            <a:ext cx="4176464" cy="355019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89409" y="4653136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Carteras Piteadas</a:t>
            </a:r>
          </a:p>
          <a:p>
            <a:r>
              <a:rPr lang="es-ES" dirty="0"/>
              <a:t>Material:                         Elaboradas con hilo de pita, piel, forro y diferentes figuras  </a:t>
            </a:r>
          </a:p>
          <a:p>
            <a:r>
              <a:rPr lang="es-ES" dirty="0"/>
              <a:t>COSTO:                           Menudeo: $2,200.00     Mayoreo: $2,000,00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30491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401019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/>
              <a:t>Nombre del artículo:        </a:t>
            </a:r>
            <a:r>
              <a:rPr lang="es-MX" dirty="0"/>
              <a:t>Cama King </a:t>
            </a:r>
            <a:r>
              <a:rPr lang="es-MX" dirty="0" err="1"/>
              <a:t>size</a:t>
            </a:r>
            <a:r>
              <a:rPr lang="es-MX" dirty="0"/>
              <a:t>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Pino, palma y tinta en aceite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  Menudeo: $ 7,500.00       Mayoreo: $ 7000.00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5" descr="C:\Documents and Settings\Administrador\Mis documentos\DSC0631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622"/>
          <a:stretch>
            <a:fillRect/>
          </a:stretch>
        </p:blipFill>
        <p:spPr bwMode="auto">
          <a:xfrm>
            <a:off x="981075" y="476672"/>
            <a:ext cx="718185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78936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368152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Sillas “acuario”.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   Pino y palma.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2/4: menudeo: $70.00    mayoreo: $60.00</a:t>
            </a:r>
            <a:endParaRPr lang="es-ES" dirty="0"/>
          </a:p>
          <a:p>
            <a:pPr marL="0" indent="0">
              <a:buNone/>
            </a:pPr>
            <a:r>
              <a:rPr lang="es-MX" dirty="0"/>
              <a:t>                                            ¾: menudeo: $90.00      mayoreo: $ 80.00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7" descr="Imagen 8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4664"/>
            <a:ext cx="7162800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06869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1207" y="5013176"/>
            <a:ext cx="8229600" cy="1257003"/>
          </a:xfrm>
        </p:spPr>
        <p:txBody>
          <a:bodyPr>
            <a:normAutofit fontScale="62500" lnSpcReduction="20000"/>
          </a:bodyPr>
          <a:lstStyle/>
          <a:p>
            <a:r>
              <a:rPr lang="es-MX" b="1" dirty="0"/>
              <a:t>Nombre del artículo:        </a:t>
            </a:r>
            <a:r>
              <a:rPr lang="es-MX" dirty="0"/>
              <a:t>Bancos para barras “Camello”.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Pino, palma con respaldo doble tejido y Tinta al</a:t>
            </a:r>
          </a:p>
          <a:p>
            <a:pPr marL="0" indent="0">
              <a:buNone/>
            </a:pPr>
            <a:r>
              <a:rPr lang="es-MX" dirty="0"/>
              <a:t>                                                    aceite.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$360.00           Mayoreo: $330.00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5" descr="C:\Documents and Settings\Administrador\Mis documentos\DSC0624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32" y="404664"/>
            <a:ext cx="7143750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40094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157192"/>
            <a:ext cx="8229600" cy="1277863"/>
          </a:xfrm>
        </p:spPr>
        <p:txBody>
          <a:bodyPr>
            <a:normAutofit fontScale="62500" lnSpcReduction="20000"/>
          </a:bodyPr>
          <a:lstStyle/>
          <a:p>
            <a:r>
              <a:rPr lang="es-MX" b="1" dirty="0"/>
              <a:t>Nombre del artículo:               </a:t>
            </a:r>
            <a:r>
              <a:rPr lang="es-MX" dirty="0"/>
              <a:t>Sala de cuatro piezas “Manjar” 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Pino, palma y tinta en aceite. 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$3,800.00           Mayoreo: $3,500.00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5" descr="C:\Documents and Settings\Administrador\Mis documentos\DSC0623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260649"/>
            <a:ext cx="7191375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96069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30957" y="4725144"/>
            <a:ext cx="8229600" cy="1545035"/>
          </a:xfrm>
        </p:spPr>
        <p:txBody>
          <a:bodyPr>
            <a:normAutofit fontScale="77500" lnSpcReduction="2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Sillones de abanico “tornado”.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  Pino y tinta en aceite. 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Menudeo: $ 320.00     Mayoreo: $300.00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Picture 5" descr="C:\Documents and Settings\Administrador\Mis documentos\DSC0623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" r="16849" b="391"/>
          <a:stretch>
            <a:fillRect/>
          </a:stretch>
        </p:blipFill>
        <p:spPr bwMode="auto">
          <a:xfrm>
            <a:off x="969120" y="476672"/>
            <a:ext cx="7153275" cy="4086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16733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5712" y="5085184"/>
            <a:ext cx="8229600" cy="1368152"/>
          </a:xfrm>
        </p:spPr>
        <p:txBody>
          <a:bodyPr>
            <a:normAutofit fontScale="70000" lnSpcReduction="20000"/>
          </a:bodyPr>
          <a:lstStyle/>
          <a:p>
            <a:r>
              <a:rPr lang="es-MX" b="1" dirty="0"/>
              <a:t>Nombre del artículo:           </a:t>
            </a:r>
            <a:r>
              <a:rPr lang="es-MX" dirty="0"/>
              <a:t>Periquera para niños “Tadeo”.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Pino, palma y tinta en aceite color nogal. 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     Menudeo: $550.00           Mayoreo: $500.00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 descr="C:\Users\CERESO CHILAPA\Documents\IMG_047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50" y="404664"/>
            <a:ext cx="7172325" cy="445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363671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4797152"/>
            <a:ext cx="8229600" cy="1545035"/>
          </a:xfrm>
        </p:spPr>
        <p:txBody>
          <a:bodyPr>
            <a:normAutofit fontScale="85000" lnSpcReduction="10000"/>
          </a:bodyPr>
          <a:lstStyle/>
          <a:p>
            <a:r>
              <a:rPr lang="es-MX" b="1" dirty="0"/>
              <a:t>Nombre del artículo: 	</a:t>
            </a:r>
            <a:r>
              <a:rPr lang="es-MX" dirty="0"/>
              <a:t>Sillón playero  “Morfeo”.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  Pino en hamaca al natural. 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Menudeo: $ 550.00           Mayoreo: $ 500.00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 descr="C:\Users\CERESO CHILAPA\Documents\IMG_048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5"/>
            <a:ext cx="6120680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747934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>
            <a:normAutofit fontScale="62500" lnSpcReduction="20000"/>
          </a:bodyPr>
          <a:lstStyle/>
          <a:p>
            <a:r>
              <a:rPr lang="es-MX" b="1" dirty="0"/>
              <a:t>Nombre del artículo: 	           </a:t>
            </a:r>
            <a:r>
              <a:rPr lang="es-MX" dirty="0"/>
              <a:t>Bancos para </a:t>
            </a:r>
            <a:r>
              <a:rPr lang="es-MX" dirty="0" err="1"/>
              <a:t>barras“Reposse</a:t>
            </a:r>
            <a:r>
              <a:rPr lang="es-MX" dirty="0"/>
              <a:t>”.</a:t>
            </a:r>
            <a:endParaRPr lang="es-ES" dirty="0"/>
          </a:p>
          <a:p>
            <a:r>
              <a:rPr lang="es-MX" b="1" dirty="0"/>
              <a:t>Material:</a:t>
            </a:r>
            <a:r>
              <a:rPr lang="es-MX" dirty="0"/>
              <a:t>		           Pino, palma, doble tejido y tinta al aceite. </a:t>
            </a:r>
            <a:endParaRPr lang="es-ES" dirty="0"/>
          </a:p>
          <a:p>
            <a:r>
              <a:rPr lang="es-MX" b="1" dirty="0"/>
              <a:t>Costo:</a:t>
            </a:r>
            <a:r>
              <a:rPr lang="es-MX" dirty="0"/>
              <a:t>		           Menudeo: $ 350.00           Mayoreo: $ 320.00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 descr="C:\Users\CERESO CHILAPA\Documents\IMG_047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79" y="404664"/>
            <a:ext cx="7191375" cy="445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71230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5013176"/>
            <a:ext cx="8229600" cy="1112987"/>
          </a:xfrm>
        </p:spPr>
        <p:txBody>
          <a:bodyPr>
            <a:normAutofit fontScale="70000" lnSpcReduction="20000"/>
          </a:bodyPr>
          <a:lstStyle/>
          <a:p>
            <a:r>
              <a:rPr lang="es-ES" dirty="0"/>
              <a:t>Nombre del Artículo:    Gorra o Tocado </a:t>
            </a:r>
          </a:p>
          <a:p>
            <a:r>
              <a:rPr lang="es-ES" dirty="0"/>
              <a:t>Material:                         Hilo de estambre del numero dos. </a:t>
            </a:r>
          </a:p>
          <a:p>
            <a:r>
              <a:rPr lang="es-ES" dirty="0"/>
              <a:t>COSTO:                            Menudeo: $250.00       Mayoreo: $200.00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3 Imagen" descr="D:\ARCHIVO 2016\FOTOS ACT. 2016\20160211_11441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1196752"/>
            <a:ext cx="5544656" cy="35290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49168" y="188640"/>
            <a:ext cx="8229600" cy="778098"/>
          </a:xfrm>
        </p:spPr>
        <p:txBody>
          <a:bodyPr/>
          <a:lstStyle/>
          <a:p>
            <a:r>
              <a:rPr lang="es-ES" dirty="0"/>
              <a:t>CERESO ARCELIA </a:t>
            </a:r>
          </a:p>
        </p:txBody>
      </p:sp>
    </p:spTree>
    <p:extLst>
      <p:ext uri="{BB962C8B-B14F-4D97-AF65-F5344CB8AC3E}">
        <p14:creationId xmlns:p14="http://schemas.microsoft.com/office/powerpoint/2010/main" val="36650048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02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692696"/>
            <a:ext cx="5760720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84985" y="5013176"/>
            <a:ext cx="8229600" cy="1112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</a:t>
            </a:r>
          </a:p>
          <a:p>
            <a:r>
              <a:rPr lang="es-ES" dirty="0"/>
              <a:t>Material:                         Piel e Hilo de Plata</a:t>
            </a:r>
          </a:p>
          <a:p>
            <a:r>
              <a:rPr lang="es-ES" dirty="0"/>
              <a:t>COSTO:                            Menudeo$1,800.00       Mayoreo: $1,500.00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6251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91780" y="-855476"/>
            <a:ext cx="4320480" cy="640871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469622" y="4941168"/>
            <a:ext cx="838513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Cinturones pateados </a:t>
            </a:r>
          </a:p>
          <a:p>
            <a:r>
              <a:rPr lang="es-ES" dirty="0"/>
              <a:t>Material:                                 Con hilo de pita, piel, forro y diferentes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figuras</a:t>
            </a:r>
          </a:p>
          <a:p>
            <a:r>
              <a:rPr lang="es-ES" dirty="0"/>
              <a:t>Costo:                                      Desde $3,000,00   hasta $8,500,00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86578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033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2" t="6582" b="3110"/>
          <a:stretch/>
        </p:blipFill>
        <p:spPr bwMode="auto">
          <a:xfrm>
            <a:off x="1545271" y="476672"/>
            <a:ext cx="6053455" cy="4320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085184"/>
            <a:ext cx="8229600" cy="1112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</a:t>
            </a:r>
          </a:p>
          <a:p>
            <a:r>
              <a:rPr lang="es-ES" dirty="0"/>
              <a:t>Material:                         Piel de Avestruz</a:t>
            </a:r>
          </a:p>
          <a:p>
            <a:r>
              <a:rPr lang="es-ES" dirty="0"/>
              <a:t>COSTO:                            Menudeo: $450.00       Mayoreo: $400.00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78313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094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332656"/>
            <a:ext cx="5760720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86916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</a:t>
            </a:r>
          </a:p>
          <a:p>
            <a:r>
              <a:rPr lang="es-ES" dirty="0"/>
              <a:t>Material:                         Piel de víbora e hilo encerado del numero </a:t>
            </a:r>
          </a:p>
          <a:p>
            <a:pPr marL="0" indent="0">
              <a:buNone/>
            </a:pPr>
            <a:r>
              <a:rPr lang="es-ES" dirty="0"/>
              <a:t>                                               dos </a:t>
            </a:r>
          </a:p>
          <a:p>
            <a:r>
              <a:rPr lang="es-ES" dirty="0"/>
              <a:t>COSTO:                            Menudeo $500.00       Mayoreo: $380.00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17727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143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332656"/>
            <a:ext cx="5760720" cy="4316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085184"/>
            <a:ext cx="8229600" cy="1112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</a:t>
            </a:r>
          </a:p>
          <a:p>
            <a:r>
              <a:rPr lang="es-ES" dirty="0"/>
              <a:t>Material:                         Piel de víbora e hilo encerado del número dos</a:t>
            </a:r>
          </a:p>
          <a:p>
            <a:r>
              <a:rPr lang="es-ES" dirty="0"/>
              <a:t>COSTO:                            Menudeo $350.00       Mayoreo: $300.00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7435661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140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332656"/>
            <a:ext cx="5760720" cy="43167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86916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</a:t>
            </a:r>
          </a:p>
          <a:p>
            <a:r>
              <a:rPr lang="es-ES" dirty="0"/>
              <a:t>Material:                         Piel de víbora e hilo encerado del numero </a:t>
            </a:r>
          </a:p>
          <a:p>
            <a:pPr marL="0" indent="0">
              <a:buNone/>
            </a:pPr>
            <a:r>
              <a:rPr lang="es-ES" dirty="0"/>
              <a:t>                                               dos </a:t>
            </a:r>
          </a:p>
          <a:p>
            <a:r>
              <a:rPr lang="es-ES" dirty="0"/>
              <a:t>COSTO:                            Menudeo: $500.00       Mayoreo:$380.00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37508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15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90" y="404664"/>
            <a:ext cx="6116861" cy="43167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869160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</a:t>
            </a:r>
          </a:p>
          <a:p>
            <a:r>
              <a:rPr lang="es-ES" dirty="0"/>
              <a:t>Material:                         Piel de con piel, </a:t>
            </a:r>
            <a:r>
              <a:rPr lang="es-ES" dirty="0" err="1"/>
              <a:t>shakira</a:t>
            </a:r>
            <a:r>
              <a:rPr lang="es-ES" dirty="0"/>
              <a:t> e  hilo de plástico </a:t>
            </a:r>
          </a:p>
          <a:p>
            <a:r>
              <a:rPr lang="es-ES" dirty="0"/>
              <a:t>COSTO:                            Menudeo:$500.00       Mayoreo: $450.00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33310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39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476672"/>
            <a:ext cx="5760720" cy="4316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1965" y="5080783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 de Mandado </a:t>
            </a:r>
          </a:p>
          <a:p>
            <a:r>
              <a:rPr lang="es-ES" dirty="0"/>
              <a:t>Material:                         Plástico </a:t>
            </a:r>
          </a:p>
          <a:p>
            <a:r>
              <a:rPr lang="es-ES" dirty="0"/>
              <a:t>COSTO:                           Menudeo: $200.00      Mayoreo: $180.00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93167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354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4" b="4517"/>
          <a:stretch/>
        </p:blipFill>
        <p:spPr bwMode="auto">
          <a:xfrm>
            <a:off x="1876742" y="415609"/>
            <a:ext cx="5390515" cy="43095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1965" y="5080783"/>
            <a:ext cx="8229600" cy="136815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 de Mano</a:t>
            </a:r>
          </a:p>
          <a:p>
            <a:r>
              <a:rPr lang="es-ES" dirty="0"/>
              <a:t>Material:                         Hilo, sierre, argollas y tela para forro</a:t>
            </a:r>
          </a:p>
          <a:p>
            <a:r>
              <a:rPr lang="es-ES" dirty="0"/>
              <a:t>COSTO:                           Menudeo: $350.00 Mayoreo : $300.00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33910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36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332656"/>
            <a:ext cx="5760720" cy="43167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941168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Cartera</a:t>
            </a:r>
          </a:p>
          <a:p>
            <a:r>
              <a:rPr lang="es-ES" dirty="0"/>
              <a:t>Material:                         Piel e hilo de pita. </a:t>
            </a:r>
          </a:p>
          <a:p>
            <a:r>
              <a:rPr lang="es-ES" dirty="0"/>
              <a:t>COSTO:                            Menudeo: $600.00      Mayoreo: $550.00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424953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37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332656"/>
            <a:ext cx="5760720" cy="43167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941168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Cuadro</a:t>
            </a:r>
          </a:p>
          <a:p>
            <a:r>
              <a:rPr lang="es-ES" dirty="0"/>
              <a:t>Material:                         Aluminio cromado y madera. </a:t>
            </a:r>
          </a:p>
          <a:p>
            <a:r>
              <a:rPr lang="es-ES" dirty="0"/>
              <a:t>COSTO:                            Menudeo: $100.00       Mayoreo: $80.00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5807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:\ARCHIVO 2016\FOTOS ACT. 2016\20160211_12512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404663"/>
            <a:ext cx="5760720" cy="45523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Atarraya</a:t>
            </a:r>
          </a:p>
          <a:p>
            <a:r>
              <a:rPr lang="es-ES" dirty="0"/>
              <a:t>Material:                         Hilo de Plástico, piola y plomo. </a:t>
            </a:r>
          </a:p>
          <a:p>
            <a:r>
              <a:rPr lang="es-ES" dirty="0"/>
              <a:t>Costo:                              Menudeo:  $1,600.00       Mayoreo: $1,450.00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9532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3" b="13872"/>
          <a:stretch/>
        </p:blipFill>
        <p:spPr>
          <a:xfrm>
            <a:off x="469622" y="260648"/>
            <a:ext cx="4030370" cy="40324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Picture 3" descr="C:\Users\Teresa\Desktop\HAMACAS\S5000779.JPG"/>
          <p:cNvPicPr>
            <a:picLocks noChangeAspect="1" noChangeArrowheads="1"/>
          </p:cNvPicPr>
          <p:nvPr/>
        </p:nvPicPr>
        <p:blipFill rotWithShape="1">
          <a:blip r:embed="rId3" cstate="print"/>
          <a:srcRect r="16061"/>
          <a:stretch/>
        </p:blipFill>
        <p:spPr bwMode="auto">
          <a:xfrm>
            <a:off x="4860032" y="260648"/>
            <a:ext cx="3915022" cy="40324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469622" y="4797152"/>
            <a:ext cx="8385130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Cuadro de 3 y cuadro Poster </a:t>
            </a:r>
          </a:p>
          <a:p>
            <a:r>
              <a:rPr lang="es-ES" dirty="0"/>
              <a:t>Material:                                 Elaborado a base de madera con un 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cromo terminado con poliéster</a:t>
            </a:r>
          </a:p>
          <a:p>
            <a:r>
              <a:rPr lang="es-ES" dirty="0"/>
              <a:t>Costo:                                      Menudeo $220,00   Mayoreo $200,00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66343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s-ES" dirty="0"/>
              <a:t>CERESO TELOLOAPAN</a:t>
            </a:r>
          </a:p>
        </p:txBody>
      </p:sp>
      <p:pic>
        <p:nvPicPr>
          <p:cNvPr id="4" name="3 Imagen" descr="F:\DCIM\102PHOTO\SAM_0773.JPG"/>
          <p:cNvPicPr/>
          <p:nvPr/>
        </p:nvPicPr>
        <p:blipFill>
          <a:blip r:embed="rId2" cstate="print"/>
          <a:srcRect l="4586" t="15059" r="12287" b="22118"/>
          <a:stretch>
            <a:fillRect/>
          </a:stretch>
        </p:blipFill>
        <p:spPr bwMode="auto">
          <a:xfrm>
            <a:off x="1867685" y="1052736"/>
            <a:ext cx="5391150" cy="397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Tortilleros.</a:t>
            </a:r>
          </a:p>
          <a:p>
            <a:r>
              <a:rPr lang="es-ES" dirty="0"/>
              <a:t>Material:                                                Papel reciclable 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 madera, cromos de papel y poliéster </a:t>
            </a:r>
          </a:p>
          <a:p>
            <a:r>
              <a:rPr lang="es-ES" dirty="0"/>
              <a:t>COSTO:                                                  Menudeo: $100     Mayoreo $80 </a:t>
            </a:r>
          </a:p>
        </p:txBody>
      </p:sp>
    </p:spTree>
    <p:extLst>
      <p:ext uri="{BB962C8B-B14F-4D97-AF65-F5344CB8AC3E}">
        <p14:creationId xmlns:p14="http://schemas.microsoft.com/office/powerpoint/2010/main" val="35558377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75.JPG"/>
          <p:cNvPicPr/>
          <p:nvPr/>
        </p:nvPicPr>
        <p:blipFill>
          <a:blip r:embed="rId2" cstate="print"/>
          <a:srcRect l="19946" t="14588" r="33101" b="8471"/>
          <a:stretch>
            <a:fillRect/>
          </a:stretch>
        </p:blipFill>
        <p:spPr bwMode="auto">
          <a:xfrm>
            <a:off x="1475656" y="525145"/>
            <a:ext cx="6552728" cy="4416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Frutero.</a:t>
            </a:r>
          </a:p>
          <a:p>
            <a:r>
              <a:rPr lang="es-ES" dirty="0"/>
              <a:t>Material:                                                Papel reciclable madera, cromos de   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papel y poliéster. </a:t>
            </a:r>
          </a:p>
          <a:p>
            <a:r>
              <a:rPr lang="es-ES" dirty="0"/>
              <a:t>Costo:                                                     Menudeo: $200  Mayoreo: $180</a:t>
            </a:r>
          </a:p>
        </p:txBody>
      </p:sp>
    </p:spTree>
    <p:extLst>
      <p:ext uri="{BB962C8B-B14F-4D97-AF65-F5344CB8AC3E}">
        <p14:creationId xmlns:p14="http://schemas.microsoft.com/office/powerpoint/2010/main" val="10030159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984776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4725144"/>
            <a:ext cx="8229600" cy="176105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Bolsas para mandado</a:t>
            </a:r>
          </a:p>
          <a:p>
            <a:r>
              <a:rPr lang="es-ES" dirty="0"/>
              <a:t>Material:                                                Hilo de plástico </a:t>
            </a:r>
          </a:p>
          <a:p>
            <a:r>
              <a:rPr lang="es-ES" dirty="0"/>
              <a:t>Costo:                                                    (Bolsa  verde grande $130, color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rosa  $120 color azul $60 verde limón $40 y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verde bandera $30)</a:t>
            </a:r>
          </a:p>
        </p:txBody>
      </p:sp>
    </p:spTree>
    <p:extLst>
      <p:ext uri="{BB962C8B-B14F-4D97-AF65-F5344CB8AC3E}">
        <p14:creationId xmlns:p14="http://schemas.microsoft.com/office/powerpoint/2010/main" val="19044798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76.JPG"/>
          <p:cNvPicPr/>
          <p:nvPr/>
        </p:nvPicPr>
        <p:blipFill>
          <a:blip r:embed="rId2" cstate="print"/>
          <a:srcRect t="23765" b="18823"/>
          <a:stretch>
            <a:fillRect/>
          </a:stretch>
        </p:blipFill>
        <p:spPr bwMode="auto">
          <a:xfrm>
            <a:off x="1187624" y="332656"/>
            <a:ext cx="705678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4725144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Huaraches para caballero.</a:t>
            </a:r>
          </a:p>
          <a:p>
            <a:r>
              <a:rPr lang="es-ES" dirty="0"/>
              <a:t>Material:                                                Piel e hilo de pita</a:t>
            </a:r>
          </a:p>
          <a:p>
            <a:r>
              <a:rPr lang="es-ES" dirty="0"/>
              <a:t>Costo:                                                     Menudeo: $600  Mayoreo: $550</a:t>
            </a:r>
          </a:p>
        </p:txBody>
      </p:sp>
    </p:spTree>
    <p:extLst>
      <p:ext uri="{BB962C8B-B14F-4D97-AF65-F5344CB8AC3E}">
        <p14:creationId xmlns:p14="http://schemas.microsoft.com/office/powerpoint/2010/main" val="15542258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7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4664"/>
            <a:ext cx="7344816" cy="4050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37624" y="4725144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Cinturón para caballero.</a:t>
            </a:r>
          </a:p>
          <a:p>
            <a:r>
              <a:rPr lang="es-ES" dirty="0"/>
              <a:t>Material:                                                Piel e hilo de pita</a:t>
            </a:r>
          </a:p>
          <a:p>
            <a:r>
              <a:rPr lang="es-ES" dirty="0"/>
              <a:t>Costo:                                                     El costo es variable dependiendo del 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dibujo y talla de cada cinturón.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92066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83.JPG"/>
          <p:cNvPicPr/>
          <p:nvPr/>
        </p:nvPicPr>
        <p:blipFill>
          <a:blip r:embed="rId2" cstate="print"/>
          <a:srcRect l="16062" t="8941" r="25514"/>
          <a:stretch>
            <a:fillRect/>
          </a:stretch>
        </p:blipFill>
        <p:spPr bwMode="auto">
          <a:xfrm>
            <a:off x="2195736" y="404664"/>
            <a:ext cx="5328593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Cuadro de madera calado.</a:t>
            </a:r>
          </a:p>
          <a:p>
            <a:r>
              <a:rPr lang="es-ES" dirty="0"/>
              <a:t>Material:                                                en madera cromo de papel y poliéster</a:t>
            </a:r>
          </a:p>
          <a:p>
            <a:r>
              <a:rPr lang="es-ES" dirty="0"/>
              <a:t>Costo:                                                     Menudeo: $200      Mayoreo $175,</a:t>
            </a:r>
          </a:p>
        </p:txBody>
      </p:sp>
    </p:spTree>
    <p:extLst>
      <p:ext uri="{BB962C8B-B14F-4D97-AF65-F5344CB8AC3E}">
        <p14:creationId xmlns:p14="http://schemas.microsoft.com/office/powerpoint/2010/main" val="172336112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00.JPG"/>
          <p:cNvPicPr/>
          <p:nvPr/>
        </p:nvPicPr>
        <p:blipFill>
          <a:blip r:embed="rId2" cstate="print"/>
          <a:srcRect l="3351" t="6051" r="9700" b="13162"/>
          <a:stretch>
            <a:fillRect/>
          </a:stretch>
        </p:blipFill>
        <p:spPr bwMode="auto">
          <a:xfrm>
            <a:off x="2000250" y="332655"/>
            <a:ext cx="5143500" cy="4464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Cuadro de madera calado.</a:t>
            </a:r>
          </a:p>
          <a:p>
            <a:r>
              <a:rPr lang="es-ES" dirty="0"/>
              <a:t>Material:                                                en madera cromo de papel y poliéster</a:t>
            </a:r>
          </a:p>
          <a:p>
            <a:r>
              <a:rPr lang="es-ES" dirty="0"/>
              <a:t>Costo:                                                     Menudeo  $140, : Mayoreo $120,</a:t>
            </a:r>
          </a:p>
        </p:txBody>
      </p:sp>
    </p:spTree>
    <p:extLst>
      <p:ext uri="{BB962C8B-B14F-4D97-AF65-F5344CB8AC3E}">
        <p14:creationId xmlns:p14="http://schemas.microsoft.com/office/powerpoint/2010/main" val="13631417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06.JPG"/>
          <p:cNvPicPr/>
          <p:nvPr/>
        </p:nvPicPr>
        <p:blipFill>
          <a:blip r:embed="rId2"/>
          <a:srcRect l="14109" t="34353" r="10876" b="20706"/>
          <a:stretch>
            <a:fillRect/>
          </a:stretch>
        </p:blipFill>
        <p:spPr bwMode="auto">
          <a:xfrm>
            <a:off x="1547664" y="332655"/>
            <a:ext cx="6048672" cy="4536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Bolsas </a:t>
            </a:r>
          </a:p>
          <a:p>
            <a:r>
              <a:rPr lang="es-ES" dirty="0"/>
              <a:t>Material:                                                Elaboradas con hilo y fichas de latas</a:t>
            </a:r>
          </a:p>
          <a:p>
            <a:r>
              <a:rPr lang="es-ES" dirty="0"/>
              <a:t>Costo:                                                     Menudeo:$200  Mayoreo $175</a:t>
            </a:r>
          </a:p>
        </p:txBody>
      </p:sp>
    </p:spTree>
    <p:extLst>
      <p:ext uri="{BB962C8B-B14F-4D97-AF65-F5344CB8AC3E}">
        <p14:creationId xmlns:p14="http://schemas.microsoft.com/office/powerpoint/2010/main" val="41920260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85.JPG"/>
          <p:cNvPicPr/>
          <p:nvPr/>
        </p:nvPicPr>
        <p:blipFill>
          <a:blip r:embed="rId2"/>
          <a:srcRect l="3529" t="21882" r="2234" b="31059"/>
          <a:stretch>
            <a:fillRect/>
          </a:stretch>
        </p:blipFill>
        <p:spPr bwMode="auto">
          <a:xfrm>
            <a:off x="1562619" y="476672"/>
            <a:ext cx="617773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48208" y="5013176"/>
            <a:ext cx="8516280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Cinturón </a:t>
            </a:r>
          </a:p>
          <a:p>
            <a:r>
              <a:rPr lang="es-ES" dirty="0"/>
              <a:t>Material:                         Elaborados en hilo</a:t>
            </a:r>
          </a:p>
          <a:p>
            <a:r>
              <a:rPr lang="es-ES" dirty="0"/>
              <a:t>Costo:                              Menudeo: $200   Mayoreo $175 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27050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791.JPG"/>
          <p:cNvPicPr/>
          <p:nvPr/>
        </p:nvPicPr>
        <p:blipFill>
          <a:blip r:embed="rId2" cstate="print"/>
          <a:srcRect t="16012" r="1881" b="22528"/>
          <a:stretch>
            <a:fillRect/>
          </a:stretch>
        </p:blipFill>
        <p:spPr bwMode="auto">
          <a:xfrm>
            <a:off x="1514866" y="476672"/>
            <a:ext cx="610552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Bolsas para niña</a:t>
            </a:r>
          </a:p>
          <a:p>
            <a:r>
              <a:rPr lang="es-ES" dirty="0"/>
              <a:t>Material:                                                Elaboradas con hilo</a:t>
            </a:r>
          </a:p>
          <a:p>
            <a:r>
              <a:rPr lang="es-ES" dirty="0"/>
              <a:t>Costo:                                                     Menudeo:$35  Mayoreo $25</a:t>
            </a:r>
          </a:p>
        </p:txBody>
      </p:sp>
    </p:spTree>
    <p:extLst>
      <p:ext uri="{BB962C8B-B14F-4D97-AF65-F5344CB8AC3E}">
        <p14:creationId xmlns:p14="http://schemas.microsoft.com/office/powerpoint/2010/main" val="360237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520" y="548680"/>
            <a:ext cx="4248472" cy="396044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7598" y="645090"/>
            <a:ext cx="4248472" cy="376762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CuadroTexto 8"/>
          <p:cNvSpPr txBox="1"/>
          <p:nvPr/>
        </p:nvSpPr>
        <p:spPr>
          <a:xfrm>
            <a:off x="426740" y="4941168"/>
            <a:ext cx="4073252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SILLON DE MADERA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Elaborado a base de madera  terminado con barniz natural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Precio: Mayoreo  $ 2,000.00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Menudeo  $ 1,800.00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10"/>
          <p:cNvSpPr txBox="1"/>
          <p:nvPr/>
        </p:nvSpPr>
        <p:spPr>
          <a:xfrm>
            <a:off x="4788023" y="4942491"/>
            <a:ext cx="3767619" cy="1557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SILLON DE MADERA TEJIDO CON HILO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Elaborado a base de madera  terminado con barniz natural y tejido con hilo de seda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Precio: Mayoreo  $ 1,800.00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Menudeo  $1,700.00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060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10.JPG"/>
          <p:cNvPicPr/>
          <p:nvPr/>
        </p:nvPicPr>
        <p:blipFill>
          <a:blip r:embed="rId2" cstate="print"/>
          <a:srcRect l="11119" t="24471" r="22693" b="9882"/>
          <a:stretch>
            <a:fillRect/>
          </a:stretch>
        </p:blipFill>
        <p:spPr bwMode="auto">
          <a:xfrm>
            <a:off x="2124075" y="260648"/>
            <a:ext cx="489585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Blusa para dama</a:t>
            </a:r>
          </a:p>
          <a:p>
            <a:r>
              <a:rPr lang="es-ES" dirty="0"/>
              <a:t>Material:                                                Tejida en hilo</a:t>
            </a:r>
          </a:p>
          <a:p>
            <a:r>
              <a:rPr lang="es-ES" dirty="0"/>
              <a:t>Costo:                                                     Menudeo:$200  Mayoreo $180</a:t>
            </a:r>
          </a:p>
        </p:txBody>
      </p:sp>
    </p:spTree>
    <p:extLst>
      <p:ext uri="{BB962C8B-B14F-4D97-AF65-F5344CB8AC3E}">
        <p14:creationId xmlns:p14="http://schemas.microsoft.com/office/powerpoint/2010/main" val="156991511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18.JPG"/>
          <p:cNvPicPr/>
          <p:nvPr/>
        </p:nvPicPr>
        <p:blipFill>
          <a:blip r:embed="rId2" cstate="print"/>
          <a:srcRect t="11765" b="19765"/>
          <a:stretch>
            <a:fillRect/>
          </a:stretch>
        </p:blipFill>
        <p:spPr bwMode="auto">
          <a:xfrm>
            <a:off x="1559721" y="404664"/>
            <a:ext cx="60198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Maleta</a:t>
            </a:r>
          </a:p>
          <a:p>
            <a:r>
              <a:rPr lang="es-ES" dirty="0"/>
              <a:t>Material:                                                Tacto de piel </a:t>
            </a:r>
          </a:p>
          <a:p>
            <a:r>
              <a:rPr lang="es-ES" dirty="0"/>
              <a:t>Costo:                                                     Menudeo:$350  Mayoreo $330</a:t>
            </a:r>
          </a:p>
        </p:txBody>
      </p:sp>
    </p:spTree>
    <p:extLst>
      <p:ext uri="{BB962C8B-B14F-4D97-AF65-F5344CB8AC3E}">
        <p14:creationId xmlns:p14="http://schemas.microsoft.com/office/powerpoint/2010/main" val="15658663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04.JPG"/>
          <p:cNvPicPr/>
          <p:nvPr/>
        </p:nvPicPr>
        <p:blipFill>
          <a:blip r:embed="rId2" cstate="print"/>
          <a:srcRect t="26824" r="21811" b="11529"/>
          <a:stretch>
            <a:fillRect/>
          </a:stretch>
        </p:blipFill>
        <p:spPr bwMode="auto">
          <a:xfrm>
            <a:off x="1904882" y="332656"/>
            <a:ext cx="5381625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Mariconera</a:t>
            </a:r>
          </a:p>
          <a:p>
            <a:r>
              <a:rPr lang="es-ES" dirty="0"/>
              <a:t>Material:                                                Tacto de piel </a:t>
            </a:r>
          </a:p>
          <a:p>
            <a:r>
              <a:rPr lang="es-ES" dirty="0"/>
              <a:t>Costo:                                                     Menudeo:$150  Mayoreo $135</a:t>
            </a:r>
          </a:p>
        </p:txBody>
      </p:sp>
    </p:spTree>
    <p:extLst>
      <p:ext uri="{BB962C8B-B14F-4D97-AF65-F5344CB8AC3E}">
        <p14:creationId xmlns:p14="http://schemas.microsoft.com/office/powerpoint/2010/main" val="42105209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F:\DCIM\102PHOTO\SAM_0821.JPG"/>
          <p:cNvPicPr/>
          <p:nvPr/>
        </p:nvPicPr>
        <p:blipFill>
          <a:blip r:embed="rId2"/>
          <a:srcRect t="24471" b="29176"/>
          <a:stretch>
            <a:fillRect/>
          </a:stretch>
        </p:blipFill>
        <p:spPr bwMode="auto">
          <a:xfrm>
            <a:off x="1043609" y="332656"/>
            <a:ext cx="662473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229200"/>
            <a:ext cx="8229600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 Cinturones para caballero y dama</a:t>
            </a:r>
          </a:p>
          <a:p>
            <a:r>
              <a:rPr lang="es-ES" dirty="0"/>
              <a:t>Material:                                                En piel e hilo de pita</a:t>
            </a:r>
          </a:p>
          <a:p>
            <a:r>
              <a:rPr lang="es-ES" dirty="0"/>
              <a:t>Costo:                                                     Su costo varia dependiendo de la talla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   y el modelo</a:t>
            </a:r>
          </a:p>
        </p:txBody>
      </p:sp>
    </p:spTree>
    <p:extLst>
      <p:ext uri="{BB962C8B-B14F-4D97-AF65-F5344CB8AC3E}">
        <p14:creationId xmlns:p14="http://schemas.microsoft.com/office/powerpoint/2010/main" val="31341983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79936"/>
            <a:ext cx="8229600" cy="1143000"/>
          </a:xfrm>
        </p:spPr>
        <p:txBody>
          <a:bodyPr/>
          <a:lstStyle/>
          <a:p>
            <a:r>
              <a:rPr lang="es-ES" dirty="0"/>
              <a:t>CERESO TAXCO</a:t>
            </a:r>
          </a:p>
        </p:txBody>
      </p:sp>
      <p:pic>
        <p:nvPicPr>
          <p:cNvPr id="5" name="4 Imagen" descr="C:\Documents and Settings\Administrador\Escritorio\ARTESANIAS CERESOS\FOTOS TAXCO\ALHAJERO DE MADERA 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68760"/>
            <a:ext cx="5258073" cy="4810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455162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C:\Documents and Settings\Administrador\Escritorio\ARTESANIAS CERESOS\FOTOS TAXCO\BARCO DE MADERA (LAMPARA) copi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840760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0408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BOLSA AMARILLA DE HI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8680"/>
            <a:ext cx="7416824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4124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C:\Documents and Settings\Administrador\Escritorio\ARTESANIAS CERESOS\FOTOS TAXCO\BOLSA DE GIRASOLES HECHA CON HI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720080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36323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BOLSA ROJA DE HI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6408712" cy="58326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277764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CARTERA DE PIEL TEJIDA CON PLAT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620688"/>
            <a:ext cx="7992888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572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9" r="14422"/>
          <a:stretch/>
        </p:blipFill>
        <p:spPr>
          <a:xfrm>
            <a:off x="2411760" y="260648"/>
            <a:ext cx="4824536" cy="41044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CuadroTexto 8"/>
          <p:cNvSpPr txBox="1"/>
          <p:nvPr/>
        </p:nvSpPr>
        <p:spPr>
          <a:xfrm>
            <a:off x="1403648" y="4581128"/>
            <a:ext cx="6912767" cy="185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Nombre del Artículo:                     SILLAS INFANTILES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             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Elaborado a base de madera y diferentes figuras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animadas terminado con barniz de diferentes 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colores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Costo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:                                              Menudeo  $ 300.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Mayoreo  $ 250.00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9697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CINTURON DE PIEL Y PLATA TALLA 4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7416824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23462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CINTURON PUMA DE HI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696744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7592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IMAGEN DE LA VIRGEN EN HUES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836712"/>
            <a:ext cx="4464495" cy="52565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9043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MOCHILA DE BOB ESPONJA HECHA DE HIL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908720"/>
            <a:ext cx="4176464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982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Documents and Settings\Administrador\Escritorio\ARTESANIAS CERESOS\FOTOS TAXCO\TORTILLERO DEL CRUZ AZUL DE PAPEL RECICLADO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36712"/>
            <a:ext cx="5328592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86275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782960"/>
          </a:xfrm>
        </p:spPr>
        <p:txBody>
          <a:bodyPr/>
          <a:lstStyle/>
          <a:p>
            <a:r>
              <a:rPr lang="es-ES" dirty="0"/>
              <a:t>CERESO TECPAN DE GALEANA</a:t>
            </a:r>
          </a:p>
        </p:txBody>
      </p:sp>
      <p:pic>
        <p:nvPicPr>
          <p:cNvPr id="4" name="3 Imagen" descr="C:\Users\s\Documents\FOTOS CERESO\DSC062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1325" y="1052736"/>
            <a:ext cx="572135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23591" y="5373216"/>
            <a:ext cx="8324874" cy="1257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                     Hamacas </a:t>
            </a:r>
          </a:p>
          <a:p>
            <a:r>
              <a:rPr lang="es-ES" dirty="0"/>
              <a:t>Material:                                              Elaboradas de hilo de seda</a:t>
            </a:r>
          </a:p>
          <a:p>
            <a:r>
              <a:rPr lang="es-ES" dirty="0"/>
              <a:t>Costo:                                                   Individual Menudeo:$700  Mayoreo  $650</a:t>
            </a:r>
          </a:p>
          <a:p>
            <a:pPr marL="0" indent="0">
              <a:buNone/>
            </a:pPr>
            <a:r>
              <a:rPr lang="es-ES" dirty="0"/>
              <a:t>                                                                    Matrimonial Menudeo $800 y Mayoreo $750</a:t>
            </a:r>
          </a:p>
        </p:txBody>
      </p:sp>
    </p:spTree>
    <p:extLst>
      <p:ext uri="{BB962C8B-B14F-4D97-AF65-F5344CB8AC3E}">
        <p14:creationId xmlns:p14="http://schemas.microsoft.com/office/powerpoint/2010/main" val="34925795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31304"/>
            <a:ext cx="5040559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84985" y="5013176"/>
            <a:ext cx="8229600" cy="1112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Lámpara</a:t>
            </a:r>
          </a:p>
          <a:p>
            <a:r>
              <a:rPr lang="es-ES" dirty="0"/>
              <a:t>Material:                         Triplay</a:t>
            </a:r>
          </a:p>
          <a:p>
            <a:r>
              <a:rPr lang="es-ES" dirty="0"/>
              <a:t>COSTO:                            Menudeo  $ 650       Mayoreo: $ 600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1674317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88640"/>
            <a:ext cx="494538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484985" y="5013176"/>
            <a:ext cx="8229600" cy="111298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Lámpara</a:t>
            </a:r>
          </a:p>
          <a:p>
            <a:r>
              <a:rPr lang="es-ES" dirty="0"/>
              <a:t>Material:                         Triplay</a:t>
            </a:r>
          </a:p>
          <a:p>
            <a:r>
              <a:rPr lang="es-ES" dirty="0"/>
              <a:t>COSTO:                            Menudeo  $ 650       Mayoreo: $ 600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9547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1512" y="246535"/>
            <a:ext cx="5143500" cy="505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51723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Sillón</a:t>
            </a:r>
          </a:p>
          <a:p>
            <a:r>
              <a:rPr lang="es-ES" dirty="0"/>
              <a:t>Material:                         Madera y de hilo de seda</a:t>
            </a:r>
          </a:p>
          <a:p>
            <a:r>
              <a:rPr lang="es-ES" dirty="0"/>
              <a:t>COSTO:                            Menudeo  $ 350       Mayoreo: $ 330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258884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3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0649"/>
            <a:ext cx="489654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51723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Mochila</a:t>
            </a:r>
          </a:p>
          <a:p>
            <a:r>
              <a:rPr lang="es-ES" dirty="0"/>
              <a:t>Material:                         De hilo de seda</a:t>
            </a:r>
          </a:p>
          <a:p>
            <a:r>
              <a:rPr lang="es-ES" dirty="0"/>
              <a:t>COSTO:                            Menudeo  $ 250       Mayoreo: $ 200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249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1" t="12658" r="25846" b="-275"/>
          <a:stretch/>
        </p:blipFill>
        <p:spPr>
          <a:xfrm>
            <a:off x="1691680" y="188640"/>
            <a:ext cx="5760640" cy="43924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CuadroTexto 8"/>
          <p:cNvSpPr txBox="1"/>
          <p:nvPr/>
        </p:nvSpPr>
        <p:spPr>
          <a:xfrm>
            <a:off x="1043608" y="4797152"/>
            <a:ext cx="75608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Nombre del artículo:                     ESPECIEROS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Material:                                        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Elaborado a base de madera y diferentes cromos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terminado con barniz de diferentes colores 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b="1" dirty="0">
                <a:latin typeface="Arial" panose="020B0604020202020204" pitchFamily="34" charset="0"/>
                <a:cs typeface="Arial" panose="020B0604020202020204" pitchFamily="34" charset="0"/>
              </a:rPr>
              <a:t>Costo:                                            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Mayoreo  $ 160.00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Menudeo  $ 180.00</a:t>
            </a:r>
          </a:p>
          <a:p>
            <a:pPr lvl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endParaRPr lang="es-MX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86841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5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98767"/>
            <a:ext cx="4392488" cy="507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51723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Mochila</a:t>
            </a:r>
          </a:p>
          <a:p>
            <a:r>
              <a:rPr lang="es-ES" dirty="0"/>
              <a:t>Material:                         De hilo de seda</a:t>
            </a:r>
          </a:p>
          <a:p>
            <a:r>
              <a:rPr lang="es-ES" dirty="0"/>
              <a:t>COSTO:                            Menudeo  $ 300       Mayoreo: $ 250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20514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17500"/>
            <a:ext cx="4752528" cy="49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</a:t>
            </a:r>
          </a:p>
          <a:p>
            <a:r>
              <a:rPr lang="es-ES" dirty="0"/>
              <a:t>Material:                         De hilo de seda</a:t>
            </a:r>
          </a:p>
          <a:p>
            <a:r>
              <a:rPr lang="es-ES" dirty="0"/>
              <a:t>COSTO:                            Menudeo  $ 180       Mayoreo: $ 150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03903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3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7840" y="312142"/>
            <a:ext cx="5036408" cy="477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</a:t>
            </a:r>
          </a:p>
          <a:p>
            <a:r>
              <a:rPr lang="es-ES" dirty="0"/>
              <a:t>Material:                         De hilo de seda color oro</a:t>
            </a:r>
          </a:p>
          <a:p>
            <a:r>
              <a:rPr lang="es-ES" dirty="0"/>
              <a:t>COSTO:                            Menudeo  $ 200       Mayoreo: $ 170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08463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39" y="188640"/>
            <a:ext cx="6768753" cy="509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Sandalia</a:t>
            </a:r>
          </a:p>
          <a:p>
            <a:r>
              <a:rPr lang="es-ES" dirty="0"/>
              <a:t>Material:                         De hilo de seda</a:t>
            </a:r>
          </a:p>
          <a:p>
            <a:r>
              <a:rPr lang="es-ES" dirty="0"/>
              <a:t>COSTO:                            Menudeo  $ 150       Mayoreo: $ 130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01588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Sandalia de plataforma </a:t>
            </a:r>
          </a:p>
          <a:p>
            <a:r>
              <a:rPr lang="es-ES" dirty="0"/>
              <a:t>Material:                         Con hilo de seda</a:t>
            </a:r>
          </a:p>
          <a:p>
            <a:r>
              <a:rPr lang="es-ES" dirty="0"/>
              <a:t>COSTO:                            Menudeo  $ 200       Mayoreo: $ 180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  <p:pic>
        <p:nvPicPr>
          <p:cNvPr id="6" name="5 Imagen" descr="C:\Users\s\AppData\Local\Microsoft\Windows\Temporary Internet Files\Content.Word\DSC062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935" y="188640"/>
            <a:ext cx="5612130" cy="4904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25028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5935" y="332656"/>
            <a:ext cx="561213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Bolsa </a:t>
            </a:r>
          </a:p>
          <a:p>
            <a:r>
              <a:rPr lang="es-ES" dirty="0"/>
              <a:t>Material:                         De plástico</a:t>
            </a:r>
          </a:p>
          <a:p>
            <a:r>
              <a:rPr lang="es-ES" dirty="0"/>
              <a:t>COSTO:                            Menudeo   $ 80       Mayoreo: $ 70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3983591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s\AppData\Local\Microsoft\Windows\Temporary Internet Files\Content.Word\DSC062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0525" y="332656"/>
            <a:ext cx="58229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279082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Servilletas de Tela para recuerdos , etc.</a:t>
            </a:r>
          </a:p>
          <a:p>
            <a:r>
              <a:rPr lang="es-ES" dirty="0"/>
              <a:t>Material:                         En cuadrille e hilo estambre, punto de cruz </a:t>
            </a:r>
          </a:p>
          <a:p>
            <a:r>
              <a:rPr lang="es-ES" dirty="0"/>
              <a:t>COSTO:                            Menudeo   $ 80       Mayoreo: $ 70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647009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dirty="0"/>
              <a:t>CERESO LA UNIÓN</a:t>
            </a:r>
          </a:p>
        </p:txBody>
      </p:sp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955" y="836712"/>
            <a:ext cx="5600700" cy="38736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4710336"/>
            <a:ext cx="8229600" cy="164886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Camas de madera </a:t>
            </a:r>
          </a:p>
          <a:p>
            <a:r>
              <a:rPr lang="es-ES" dirty="0"/>
              <a:t>Material:                         Madera de </a:t>
            </a:r>
            <a:r>
              <a:rPr lang="es-ES" dirty="0" err="1"/>
              <a:t>bocote</a:t>
            </a:r>
            <a:endParaRPr lang="es-ES" dirty="0"/>
          </a:p>
          <a:p>
            <a:r>
              <a:rPr lang="es-ES" dirty="0"/>
              <a:t>COSTO:                            Menudeo de cama matrimonial $2000 y</a:t>
            </a:r>
          </a:p>
          <a:p>
            <a:pPr marL="0" indent="0">
              <a:buNone/>
            </a:pPr>
            <a:r>
              <a:rPr lang="es-ES" dirty="0"/>
              <a:t>                                                mayoreo cama matrimonial $1,800 de 5 piezas </a:t>
            </a:r>
          </a:p>
          <a:p>
            <a:pPr marL="0" indent="0">
              <a:buNone/>
            </a:pPr>
            <a:r>
              <a:rPr lang="es-ES" dirty="0"/>
              <a:t>                                                en adelante</a:t>
            </a:r>
          </a:p>
        </p:txBody>
      </p:sp>
    </p:spTree>
    <p:extLst>
      <p:ext uri="{BB962C8B-B14F-4D97-AF65-F5344CB8AC3E}">
        <p14:creationId xmlns:p14="http://schemas.microsoft.com/office/powerpoint/2010/main" val="28146831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3)\FOTOS FEB 18 1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35" y="373410"/>
            <a:ext cx="5612130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085184"/>
            <a:ext cx="8229600" cy="141803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Cuadros</a:t>
            </a:r>
          </a:p>
          <a:p>
            <a:r>
              <a:rPr lang="es-ES" dirty="0"/>
              <a:t>Material:                         Pinturas con oleo 50 x 80cm. Manta y bastidores de pino </a:t>
            </a:r>
          </a:p>
          <a:p>
            <a:r>
              <a:rPr lang="es-ES" dirty="0"/>
              <a:t>COSTO:                            Menudeo  $ 2,000       Mayoreo: $ 1,800 de 5 piezas en </a:t>
            </a:r>
          </a:p>
          <a:p>
            <a:pPr marL="0" indent="0">
              <a:buNone/>
            </a:pPr>
            <a:r>
              <a:rPr lang="es-ES" dirty="0"/>
              <a:t>                                                adelante 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4043060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C:\Users\Usuario2\Desktop\Nueva carpeta (3)\FOTOS FEB 18 15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34" y="260648"/>
            <a:ext cx="5830401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>
            <a:off x="510931" y="5085184"/>
            <a:ext cx="8229600" cy="141803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Nombre del Artículo:    Cuadros</a:t>
            </a:r>
          </a:p>
          <a:p>
            <a:r>
              <a:rPr lang="es-ES" dirty="0"/>
              <a:t>Material:                         Pinturas con oleo 27 x 40cm. Manta y bastidores de pino </a:t>
            </a:r>
          </a:p>
          <a:p>
            <a:r>
              <a:rPr lang="es-ES" dirty="0"/>
              <a:t>COSTO:                            Menudeo  $ 900       Mayoreo: $ 800 de 5 piezas en </a:t>
            </a:r>
          </a:p>
          <a:p>
            <a:pPr marL="0" indent="0">
              <a:buNone/>
            </a:pPr>
            <a:r>
              <a:rPr lang="es-ES" dirty="0"/>
              <a:t>                                                adelante </a:t>
            </a:r>
          </a:p>
          <a:p>
            <a:pPr marL="0" indent="0">
              <a:buFont typeface="Arial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3200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3390</Words>
  <Application>Microsoft Office PowerPoint</Application>
  <PresentationFormat>Presentación en pantalla (4:3)</PresentationFormat>
  <Paragraphs>427</Paragraphs>
  <Slides>120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120</vt:i4>
      </vt:variant>
    </vt:vector>
  </HeadingPairs>
  <TitlesOfParts>
    <vt:vector size="125" baseType="lpstr">
      <vt:lpstr>Arial</vt:lpstr>
      <vt:lpstr>Baskerville Old Face</vt:lpstr>
      <vt:lpstr>Calibri</vt:lpstr>
      <vt:lpstr>Wingdings 2</vt:lpstr>
      <vt:lpstr>Tema de Office</vt:lpstr>
      <vt:lpstr>Presentación de PowerPoint</vt:lpstr>
      <vt:lpstr>CERESO ACAPULCO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ZIHUATANEJO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IGUALA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CHILAPA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ARCELIA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TELOLOAPAN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TAXCO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TECPAN DE GALEANA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LA UNIÓN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CERESO COYUCA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REINSERCIÓN SOCIAL 7</dc:creator>
  <cp:lastModifiedBy>REINSERCIÓN SOCIAL 7</cp:lastModifiedBy>
  <cp:revision>77</cp:revision>
  <dcterms:modified xsi:type="dcterms:W3CDTF">2026-08-20T17:54:28Z</dcterms:modified>
</cp:coreProperties>
</file>